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5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7" r:id="rId11"/>
    <p:sldId id="268" r:id="rId12"/>
    <p:sldId id="269" r:id="rId13"/>
    <p:sldId id="270" r:id="rId14"/>
    <p:sldId id="271" r:id="rId15"/>
    <p:sldId id="272" r:id="rId16"/>
    <p:sldId id="265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6" r:id="rId30"/>
    <p:sldId id="285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300" r:id="rId43"/>
    <p:sldId id="301" r:id="rId44"/>
    <p:sldId id="302" r:id="rId45"/>
    <p:sldId id="304" r:id="rId46"/>
    <p:sldId id="303" r:id="rId47"/>
    <p:sldId id="305" r:id="rId48"/>
    <p:sldId id="307" r:id="rId49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icon Machado Gerardi da Silva" initials="MMGdS" lastIdx="1" clrIdx="0">
    <p:extLst>
      <p:ext uri="{19B8F6BF-5375-455C-9EA6-DF929625EA0E}">
        <p15:presenceInfo xmlns:p15="http://schemas.microsoft.com/office/powerpoint/2012/main" userId="1fd288e54d6bb25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enhum Estilo, Nenhuma Grad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Estilo Mé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Estilo Claro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3" autoAdjust="0"/>
    <p:restoredTop sz="85191" autoAdjust="0"/>
  </p:normalViewPr>
  <p:slideViewPr>
    <p:cSldViewPr snapToGrid="0">
      <p:cViewPr varScale="1">
        <p:scale>
          <a:sx n="78" d="100"/>
          <a:sy n="78" d="100"/>
        </p:scale>
        <p:origin x="648" y="78"/>
      </p:cViewPr>
      <p:guideLst/>
    </p:cSldViewPr>
  </p:slideViewPr>
  <p:outlineViewPr>
    <p:cViewPr>
      <p:scale>
        <a:sx n="33" d="100"/>
        <a:sy n="33" d="100"/>
      </p:scale>
      <p:origin x="0" y="-14766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commentAuthors" Target="commentAuthors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87041EA-09B1-415B-B149-A7E97EB4F0AA}" type="datetimeFigureOut">
              <a:rPr lang="pt-BR" smtClean="0"/>
              <a:t>08/12/2017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8DCDC8-29D4-4376-B1C7-67980C84428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524984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FURTO:</a:t>
            </a:r>
            <a:r>
              <a:rPr lang="pt-BR" baseline="0" dirty="0" smtClean="0"/>
              <a:t>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baseline="0" dirty="0" smtClean="0"/>
              <a:t>primeiro semestre de 2016 em </a:t>
            </a:r>
            <a:r>
              <a:rPr lang="pt-BR" baseline="0" dirty="0" smtClean="0"/>
              <a:t>SC == </a:t>
            </a:r>
            <a:r>
              <a:rPr lang="pt-BR" baseline="0" dirty="0" smtClean="0"/>
              <a:t>118 mil </a:t>
            </a:r>
            <a:r>
              <a:rPr lang="pt-BR" baseline="0" dirty="0" smtClean="0"/>
              <a:t>veículos furtados  &lt;= </a:t>
            </a:r>
            <a:r>
              <a:rPr lang="pt-BR" baseline="0" dirty="0" smtClean="0"/>
              <a:t>Superintendência de Seguros Privados (SUSEP) (Celta, Gol, Palio)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baseline="0" dirty="0" smtClean="0"/>
              <a:t>2017, Ribeirão Preto / </a:t>
            </a:r>
            <a:r>
              <a:rPr lang="pt-BR" baseline="0" dirty="0" smtClean="0"/>
              <a:t>SP aumentou </a:t>
            </a:r>
            <a:r>
              <a:rPr lang="pt-BR" baseline="0" dirty="0" smtClean="0"/>
              <a:t>20% o índice de roubo.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pt-BR" baseline="0" dirty="0" smtClean="0"/>
          </a:p>
          <a:p>
            <a:pPr marL="0" indent="0">
              <a:buFont typeface="Arial" panose="020B0604020202020204" pitchFamily="34" charset="0"/>
              <a:buNone/>
            </a:pPr>
            <a:r>
              <a:rPr lang="pt-BR" baseline="0" dirty="0" smtClean="0"/>
              <a:t>FALHAS MECÂNICAS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baseline="0" dirty="0" smtClean="0"/>
              <a:t>Nos 10 primeiros meses de 2014 </a:t>
            </a:r>
            <a:r>
              <a:rPr lang="pt-BR" baseline="0" dirty="0" smtClean="0"/>
              <a:t>=&gt; 500 </a:t>
            </a:r>
            <a:r>
              <a:rPr lang="pt-BR" baseline="0" dirty="0" smtClean="0"/>
              <a:t>mil veículos parados em 6 mil quilômetros nas rodovias do estado de </a:t>
            </a:r>
            <a:r>
              <a:rPr lang="pt-BR" baseline="0" dirty="0" smtClean="0"/>
              <a:t>SP</a:t>
            </a:r>
            <a:endParaRPr lang="pt-BR" baseline="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baseline="0" dirty="0" smtClean="0"/>
              <a:t>83 carros </a:t>
            </a:r>
            <a:r>
              <a:rPr lang="pt-BR" baseline="0" dirty="0" smtClean="0"/>
              <a:t>parados por </a:t>
            </a:r>
            <a:r>
              <a:rPr lang="pt-BR" baseline="0" dirty="0" smtClean="0"/>
              <a:t>KM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baseline="0" dirty="0" smtClean="0"/>
              <a:t>Superaquecimento do </a:t>
            </a:r>
            <a:r>
              <a:rPr lang="pt-BR" baseline="0" dirty="0" smtClean="0"/>
              <a:t>motor</a:t>
            </a:r>
            <a:endParaRPr lang="pt-BR" baseline="0" dirty="0" smtClean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8DCDC8-29D4-4376-B1C7-67980C84428E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277863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 smtClean="0"/>
              <a:t>Configuração da aplicação</a:t>
            </a:r>
            <a:r>
              <a:rPr lang="pt-BR" baseline="0" dirty="0" smtClean="0"/>
              <a:t>: e-mail, telefone e notificações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 smtClean="0"/>
              <a:t>Dados</a:t>
            </a:r>
            <a:r>
              <a:rPr lang="pt-BR" baseline="0" dirty="0" smtClean="0"/>
              <a:t> dos </a:t>
            </a:r>
            <a:r>
              <a:rPr lang="pt-BR" baseline="0" dirty="0" smtClean="0"/>
              <a:t>da porta OBD2: </a:t>
            </a:r>
            <a:r>
              <a:rPr lang="pt-BR" baseline="0" dirty="0" smtClean="0"/>
              <a:t>rotação, </a:t>
            </a:r>
            <a:r>
              <a:rPr lang="pt-BR" baseline="0" dirty="0" smtClean="0"/>
              <a:t>velocidade E.... Códigos </a:t>
            </a:r>
            <a:r>
              <a:rPr lang="pt-BR" baseline="0" dirty="0" smtClean="0"/>
              <a:t>de erro: pendentes e registrados, lâmpada de mal </a:t>
            </a:r>
            <a:r>
              <a:rPr lang="pt-BR" baseline="0" dirty="0" smtClean="0"/>
              <a:t>funcionamento</a:t>
            </a:r>
            <a:endParaRPr lang="pt-BR" baseline="0" dirty="0" smtClean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8DCDC8-29D4-4376-B1C7-67980C84428E}" type="slidenum">
              <a:rPr lang="pt-BR" smtClean="0"/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726097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err="1" smtClean="0"/>
              <a:t>OBSim</a:t>
            </a:r>
            <a:r>
              <a:rPr lang="pt-BR" dirty="0" smtClean="0"/>
              <a:t>: 5 Sensores</a:t>
            </a:r>
            <a:r>
              <a:rPr lang="pt-BR" baseline="0" dirty="0" smtClean="0"/>
              <a:t> (RPM, Temperatura, Velocidade)</a:t>
            </a:r>
          </a:p>
          <a:p>
            <a:r>
              <a:rPr lang="pt-BR" dirty="0" smtClean="0"/>
              <a:t>ECU ENGINE: 3 Sensores (RPM,</a:t>
            </a:r>
            <a:r>
              <a:rPr lang="pt-BR" baseline="0" dirty="0" smtClean="0"/>
              <a:t> Velocidade, MAF (massa de fluxo de ar))</a:t>
            </a:r>
            <a:endParaRPr lang="pt-BR" dirty="0" smtClean="0"/>
          </a:p>
          <a:p>
            <a:r>
              <a:rPr lang="pt-BR" dirty="0" smtClean="0"/>
              <a:t>Ambos</a:t>
            </a:r>
            <a:r>
              <a:rPr lang="pt-BR" baseline="0" dirty="0" smtClean="0"/>
              <a:t> com códigos de erro</a:t>
            </a:r>
            <a:endParaRPr lang="pt-BR" dirty="0" smtClean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8DCDC8-29D4-4376-B1C7-67980C84428E}" type="slidenum">
              <a:rPr lang="pt-BR" smtClean="0"/>
              <a:t>34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337583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Requisito do</a:t>
            </a:r>
            <a:r>
              <a:rPr lang="pt-BR" baseline="0" dirty="0" smtClean="0"/>
              <a:t> trabalho: obter um IP público para acesso ao servidor embarcado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8DCDC8-29D4-4376-B1C7-67980C84428E}" type="slidenum">
              <a:rPr lang="pt-BR" smtClean="0"/>
              <a:t>39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37744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aseline="0" dirty="0" err="1" smtClean="0"/>
              <a:t>Ecosport</a:t>
            </a:r>
            <a:r>
              <a:rPr lang="pt-BR" baseline="0" dirty="0" smtClean="0"/>
              <a:t> </a:t>
            </a:r>
            <a:r>
              <a:rPr lang="pt-BR" baseline="0" dirty="0" smtClean="0"/>
              <a:t>não implementa nenhum protocolo</a:t>
            </a:r>
          </a:p>
          <a:p>
            <a:r>
              <a:rPr lang="pt-BR" baseline="0" dirty="0" err="1" smtClean="0"/>
              <a:t>Peugeout</a:t>
            </a:r>
            <a:r>
              <a:rPr lang="pt-BR" baseline="0" dirty="0" smtClean="0"/>
              <a:t> necessita de uma versão mais atual do adaptador </a:t>
            </a:r>
            <a:r>
              <a:rPr lang="pt-BR" baseline="0" dirty="0" smtClean="0"/>
              <a:t>ELM327</a:t>
            </a:r>
          </a:p>
          <a:p>
            <a:endParaRPr lang="pt-BR" baseline="0" dirty="0" smtClean="0"/>
          </a:p>
          <a:p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 Off-line por meio de uma da rede sem fio com um roteador de celular.</a:t>
            </a:r>
            <a:endParaRPr lang="pt-BR" baseline="0" dirty="0" smtClean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8DCDC8-29D4-4376-B1C7-67980C84428E}" type="slidenum">
              <a:rPr lang="pt-BR" smtClean="0"/>
              <a:t>41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631760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8DCDC8-29D4-4376-B1C7-67980C84428E}" type="slidenum">
              <a:rPr lang="pt-BR" smtClean="0"/>
              <a:t>42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590475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KEVIN escreveu</a:t>
            </a:r>
            <a:r>
              <a:rPr lang="pt-BR" baseline="0" dirty="0" smtClean="0"/>
              <a:t> um artigo chamado “A coisa da Internet das Coisas” para jornal RFID.</a:t>
            </a:r>
          </a:p>
          <a:p>
            <a:r>
              <a:rPr lang="pt-BR" baseline="0" dirty="0" smtClean="0"/>
              <a:t>A falta de tempo das pessoas é um fator que contribui para a necessidade de conectar dispositivos à internet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 smtClean="0"/>
              <a:t>Extensão da Internet</a:t>
            </a:r>
            <a:r>
              <a:rPr lang="pt-BR" baseline="0" dirty="0" smtClean="0"/>
              <a:t>: maior capacidade computacional e de comunicação para tarefas do dia a dia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dirty="0" smtClean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8DCDC8-29D4-4376-B1C7-67980C84428E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516652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Fiscalizar a emissão de gases poluentes</a:t>
            </a:r>
          </a:p>
          <a:p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atuadores como </a:t>
            </a:r>
            <a:r>
              <a:rPr lang="pt-BR" sz="1200" i="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sensores de oxigênio 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controlando atuadores </a:t>
            </a:r>
            <a:r>
              <a:rPr lang="pt-BR" sz="120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injetores de combustível</a:t>
            </a:r>
          </a:p>
          <a:p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Diagnostic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Link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Connector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(DLC)</a:t>
            </a:r>
          </a:p>
          <a:p>
            <a:r>
              <a:rPr lang="pt-BR" sz="1200" u="non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Contar vez do CELTA</a:t>
            </a:r>
            <a:endParaRPr lang="pt-BR" u="none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8DCDC8-29D4-4376-B1C7-67980C84428E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607367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SAE – Sociedade</a:t>
            </a:r>
            <a:r>
              <a:rPr lang="pt-BR" baseline="0" dirty="0" smtClean="0"/>
              <a:t> dos Engenheiros Automotivos</a:t>
            </a:r>
          </a:p>
          <a:p>
            <a:r>
              <a:rPr lang="pt-BR" baseline="0" dirty="0" smtClean="0"/>
              <a:t>ISO – </a:t>
            </a:r>
            <a:r>
              <a:rPr lang="pt-BR" baseline="0" dirty="0" err="1" smtClean="0"/>
              <a:t>International</a:t>
            </a:r>
            <a:r>
              <a:rPr lang="pt-BR" baseline="0" dirty="0" smtClean="0"/>
              <a:t> </a:t>
            </a:r>
            <a:r>
              <a:rPr lang="pt-BR" baseline="0" dirty="0" err="1" smtClean="0"/>
              <a:t>Standardization</a:t>
            </a:r>
            <a:r>
              <a:rPr lang="pt-BR" baseline="0" dirty="0" smtClean="0"/>
              <a:t> </a:t>
            </a:r>
            <a:r>
              <a:rPr lang="pt-BR" baseline="0" dirty="0" err="1" smtClean="0"/>
              <a:t>Organization</a:t>
            </a:r>
            <a:endParaRPr lang="pt-BR" dirty="0" smtClean="0"/>
          </a:p>
          <a:p>
            <a:r>
              <a:rPr lang="pt-BR" dirty="0" smtClean="0"/>
              <a:t>Deve</a:t>
            </a:r>
            <a:r>
              <a:rPr lang="pt-BR" baseline="0" dirty="0" smtClean="0"/>
              <a:t> ser de fácil acesso à partir do banco do motorista</a:t>
            </a:r>
          </a:p>
          <a:p>
            <a:r>
              <a:rPr lang="pt-BR" baseline="0" dirty="0" smtClean="0"/>
              <a:t>Se tiver algum tipo de tampa deve ser possível ser retirada sem ferramenta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8DCDC8-29D4-4376-B1C7-67980C84428E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572519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Circuito</a:t>
            </a:r>
            <a:r>
              <a:rPr lang="pt-BR" baseline="0" dirty="0" smtClean="0"/>
              <a:t> integrado baseado em outros circuitos como o ELM320 322 323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8DCDC8-29D4-4376-B1C7-67980C84428E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539274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Comandos internos:</a:t>
            </a:r>
            <a:r>
              <a:rPr lang="pt-BR" baseline="0" dirty="0" smtClean="0"/>
              <a:t> utilização interna da ELM iniciados por AT; exemplo: ATH0</a:t>
            </a:r>
          </a:p>
          <a:p>
            <a:r>
              <a:rPr lang="pt-BR" baseline="0" dirty="0" smtClean="0"/>
              <a:t>Barramento: caracteres ASCII para dígitos hexadecimais (0 a F): exemplo: 010C</a:t>
            </a:r>
          </a:p>
          <a:p>
            <a:r>
              <a:rPr lang="pt-BR" baseline="0" dirty="0" smtClean="0"/>
              <a:t>Falar brevemente sobre aplicativos como: Torque, </a:t>
            </a:r>
            <a:r>
              <a:rPr lang="pt-BR" baseline="0" dirty="0" err="1" smtClean="0"/>
              <a:t>DashCommand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8DCDC8-29D4-4376-B1C7-67980C84428E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802000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 smtClean="0"/>
              <a:t>Existem 10 serviços (de 1 até A)</a:t>
            </a:r>
          </a:p>
          <a:p>
            <a:r>
              <a:rPr lang="pt-BR" dirty="0" smtClean="0"/>
              <a:t>Alguns </a:t>
            </a:r>
            <a:r>
              <a:rPr lang="pt-BR" dirty="0" err="1" smtClean="0"/>
              <a:t>PIDs</a:t>
            </a:r>
            <a:r>
              <a:rPr lang="pt-BR" dirty="0" smtClean="0"/>
              <a:t> são de implementação obrigatória especialmente os relacionados à emissão de gases poluentes</a:t>
            </a:r>
          </a:p>
          <a:p>
            <a:r>
              <a:rPr lang="pt-BR" dirty="0" smtClean="0"/>
              <a:t>Outros </a:t>
            </a:r>
            <a:r>
              <a:rPr lang="pt-BR" dirty="0" err="1" smtClean="0"/>
              <a:t>PIDs</a:t>
            </a:r>
            <a:r>
              <a:rPr lang="pt-BR" dirty="0" smtClean="0"/>
              <a:t> são de disponibilidade obrigatória de acordo com a necessidade da fabricante.</a:t>
            </a:r>
          </a:p>
          <a:p>
            <a:endParaRPr lang="pt-BR" dirty="0" smtClean="0"/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0100: velocidade do veículo (km/h),</a:t>
            </a:r>
          </a:p>
          <a:p>
            <a:endParaRPr lang="pt-BR" dirty="0" smtClean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8DCDC8-29D4-4376-B1C7-67980C84428E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907199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É</a:t>
            </a:r>
            <a:r>
              <a:rPr lang="pt-B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um computado ..</a:t>
            </a:r>
          </a:p>
          <a:p>
            <a:r>
              <a:rPr lang="pt-B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Tem como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principal 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objetivo 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promover o ensino da ciência da computação básica em escolas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8DCDC8-29D4-4376-B1C7-67980C84428E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051575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Essas informações são coletadas para analisar como o veículo é conduzido</a:t>
            </a:r>
          </a:p>
          <a:p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Pode indicar se os limites de velocidade são respeitados e se há acelerações e frenagens bruscas. </a:t>
            </a:r>
          </a:p>
          <a:p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Valores de rotação muito elevados também seriam detectados.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8DCDC8-29D4-4376-B1C7-67980C84428E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665184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46713-EEC7-41C3-A995-44E3FF25267E}" type="datetimeFigureOut">
              <a:rPr lang="pt-BR" smtClean="0"/>
              <a:t>08/12/2017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52EDD-379F-460B-8532-8DC4B601897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13368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46713-EEC7-41C3-A995-44E3FF25267E}" type="datetimeFigureOut">
              <a:rPr lang="pt-BR" smtClean="0"/>
              <a:t>08/12/2017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52EDD-379F-460B-8532-8DC4B601897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792846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46713-EEC7-41C3-A995-44E3FF25267E}" type="datetimeFigureOut">
              <a:rPr lang="pt-BR" smtClean="0"/>
              <a:t>08/12/2017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52EDD-379F-460B-8532-8DC4B601897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133956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46713-EEC7-41C3-A995-44E3FF25267E}" type="datetimeFigureOut">
              <a:rPr lang="pt-BR" smtClean="0"/>
              <a:t>08/12/2017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52EDD-379F-460B-8532-8DC4B601897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133674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46713-EEC7-41C3-A995-44E3FF25267E}" type="datetimeFigureOut">
              <a:rPr lang="pt-BR" smtClean="0"/>
              <a:t>08/12/2017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52EDD-379F-460B-8532-8DC4B601897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562487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46713-EEC7-41C3-A995-44E3FF25267E}" type="datetimeFigureOut">
              <a:rPr lang="pt-BR" smtClean="0"/>
              <a:t>08/12/2017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52EDD-379F-460B-8532-8DC4B601897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220726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46713-EEC7-41C3-A995-44E3FF25267E}" type="datetimeFigureOut">
              <a:rPr lang="pt-BR" smtClean="0"/>
              <a:t>08/12/2017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52EDD-379F-460B-8532-8DC4B601897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437411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46713-EEC7-41C3-A995-44E3FF25267E}" type="datetimeFigureOut">
              <a:rPr lang="pt-BR" smtClean="0"/>
              <a:t>08/12/2017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52EDD-379F-460B-8532-8DC4B601897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041861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46713-EEC7-41C3-A995-44E3FF25267E}" type="datetimeFigureOut">
              <a:rPr lang="pt-BR" smtClean="0"/>
              <a:t>08/12/2017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52EDD-379F-460B-8532-8DC4B601897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31785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46713-EEC7-41C3-A995-44E3FF25267E}" type="datetimeFigureOut">
              <a:rPr lang="pt-BR" smtClean="0"/>
              <a:t>08/12/2017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52EDD-379F-460B-8532-8DC4B601897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559321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46713-EEC7-41C3-A995-44E3FF25267E}" type="datetimeFigureOut">
              <a:rPr lang="pt-BR" smtClean="0"/>
              <a:t>08/12/2017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52EDD-379F-460B-8532-8DC4B601897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217508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B46713-EEC7-41C3-A995-44E3FF25267E}" type="datetimeFigureOut">
              <a:rPr lang="pt-BR" smtClean="0"/>
              <a:t>08/12/2017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D52EDD-379F-460B-8532-8DC4B601897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028552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2010637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pt-BR" b="1" dirty="0"/>
              <a:t>APLICAÇÃO PARA MONITORAMENTO VEICULAR EM TEMPO REAL</a:t>
            </a:r>
          </a:p>
        </p:txBody>
      </p:sp>
      <p:sp>
        <p:nvSpPr>
          <p:cNvPr id="4" name="Retângulo 3"/>
          <p:cNvSpPr/>
          <p:nvPr/>
        </p:nvSpPr>
        <p:spPr>
          <a:xfrm>
            <a:off x="370115" y="315575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dirty="0" smtClean="0"/>
              <a:t>Departamento de Sistemas e Computação – FURB </a:t>
            </a:r>
          </a:p>
          <a:p>
            <a:r>
              <a:rPr lang="pt-BR" dirty="0" smtClean="0"/>
              <a:t>Curso de Ciência da Computação </a:t>
            </a:r>
          </a:p>
          <a:p>
            <a:r>
              <a:rPr lang="pt-BR" dirty="0" smtClean="0"/>
              <a:t>Trabalho de Conclusão de Curso – 2017/2</a:t>
            </a:r>
            <a:endParaRPr lang="pt-BR" dirty="0"/>
          </a:p>
        </p:txBody>
      </p:sp>
      <p:sp>
        <p:nvSpPr>
          <p:cNvPr id="5" name="Retângulo 4"/>
          <p:cNvSpPr/>
          <p:nvPr/>
        </p:nvSpPr>
        <p:spPr>
          <a:xfrm>
            <a:off x="1524000" y="5571967"/>
            <a:ext cx="3682162" cy="9848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smtClean="0"/>
              <a:t>Acadêmico </a:t>
            </a:r>
          </a:p>
          <a:p>
            <a:r>
              <a:rPr lang="pt-BR" sz="2000" dirty="0" smtClean="0"/>
              <a:t>Maicon Machado Gerardi da Silva</a:t>
            </a:r>
          </a:p>
          <a:p>
            <a:r>
              <a:rPr lang="pt-BR" sz="2000" dirty="0" smtClean="0"/>
              <a:t>maicon.gerardi@gmail.com</a:t>
            </a:r>
            <a:endParaRPr lang="pt-BR" sz="2000" dirty="0"/>
          </a:p>
        </p:txBody>
      </p:sp>
      <p:sp>
        <p:nvSpPr>
          <p:cNvPr id="6" name="Retângulo 5"/>
          <p:cNvSpPr/>
          <p:nvPr/>
        </p:nvSpPr>
        <p:spPr>
          <a:xfrm>
            <a:off x="6844937" y="5571967"/>
            <a:ext cx="3823063" cy="984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BR" dirty="0" smtClean="0"/>
              <a:t>              Orientador</a:t>
            </a:r>
          </a:p>
          <a:p>
            <a:pPr algn="r"/>
            <a:r>
              <a:rPr lang="pt-BR" sz="2000" dirty="0" smtClean="0"/>
              <a:t>Prof. Miguel Alexandre </a:t>
            </a:r>
            <a:r>
              <a:rPr lang="pt-BR" sz="2000" dirty="0" err="1" smtClean="0"/>
              <a:t>Wisintainer</a:t>
            </a:r>
            <a:endParaRPr lang="pt-BR" sz="2000" dirty="0" smtClean="0"/>
          </a:p>
          <a:p>
            <a:pPr algn="r"/>
            <a:r>
              <a:rPr lang="pt-BR" sz="2000" dirty="0" smtClean="0"/>
              <a:t>          maw@furb.br</a:t>
            </a: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2179600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OBD2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199" y="1825625"/>
            <a:ext cx="5863513" cy="4525748"/>
          </a:xfrm>
        </p:spPr>
        <p:txBody>
          <a:bodyPr/>
          <a:lstStyle/>
          <a:p>
            <a:r>
              <a:rPr lang="pt-BR" dirty="0" smtClean="0"/>
              <a:t>SAE e ISO criaram normas e padronização de informações entre </a:t>
            </a:r>
            <a:r>
              <a:rPr lang="pt-BR" dirty="0" err="1" smtClean="0"/>
              <a:t>ECUs</a:t>
            </a:r>
            <a:r>
              <a:rPr lang="pt-BR" dirty="0" smtClean="0"/>
              <a:t> e ferramentas</a:t>
            </a:r>
          </a:p>
          <a:p>
            <a:r>
              <a:rPr lang="pt-BR" dirty="0" smtClean="0"/>
              <a:t>Conector SAE J1962</a:t>
            </a:r>
          </a:p>
          <a:p>
            <a:r>
              <a:rPr lang="pt-BR" dirty="0" smtClean="0"/>
              <a:t>Fácil acesso </a:t>
            </a:r>
          </a:p>
          <a:p>
            <a:r>
              <a:rPr lang="pt-BR" dirty="0" smtClean="0"/>
              <a:t>Itens de diagnóstico adicionados:</a:t>
            </a:r>
          </a:p>
          <a:p>
            <a:pPr lvl="1"/>
            <a:r>
              <a:rPr lang="pt-BR" dirty="0" smtClean="0"/>
              <a:t>Eficiência e aquecimento de catalisador</a:t>
            </a:r>
          </a:p>
          <a:p>
            <a:pPr lvl="1"/>
            <a:r>
              <a:rPr lang="pt-BR" dirty="0" smtClean="0"/>
              <a:t>Sistemas de evaporação e ar secundário</a:t>
            </a:r>
          </a:p>
          <a:p>
            <a:pPr lvl="1"/>
            <a:r>
              <a:rPr lang="pt-BR" dirty="0" smtClean="0"/>
              <a:t>Parâmetros do motor</a:t>
            </a:r>
          </a:p>
          <a:p>
            <a:pPr lvl="1"/>
            <a:r>
              <a:rPr lang="pt-BR" dirty="0" smtClean="0"/>
              <a:t>Memorização de avarias</a:t>
            </a:r>
            <a:endParaRPr lang="pt-BR" dirty="0"/>
          </a:p>
          <a:p>
            <a:pPr marL="457200" lvl="1" indent="0">
              <a:buNone/>
            </a:pPr>
            <a:endParaRPr lang="pt-BR" dirty="0" smtClean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1713" y="1825625"/>
            <a:ext cx="5257568" cy="3895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592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Adaptadores ELM327</a:t>
            </a:r>
            <a:endParaRPr lang="pt-BR" b="1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3859" y="1690688"/>
            <a:ext cx="4446373" cy="4446373"/>
          </a:xfrm>
          <a:prstGeom prst="rect">
            <a:avLst/>
          </a:prstGeom>
        </p:spPr>
      </p:pic>
      <p:sp>
        <p:nvSpPr>
          <p:cNvPr id="9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690688"/>
            <a:ext cx="5399903" cy="3499150"/>
          </a:xfrm>
        </p:spPr>
        <p:txBody>
          <a:bodyPr>
            <a:normAutofit/>
          </a:bodyPr>
          <a:lstStyle/>
          <a:p>
            <a:r>
              <a:rPr lang="pt-BR" sz="3500" dirty="0" smtClean="0"/>
              <a:t>Tipos:</a:t>
            </a:r>
          </a:p>
          <a:p>
            <a:pPr lvl="1"/>
            <a:r>
              <a:rPr lang="pt-BR" sz="3000" dirty="0" smtClean="0"/>
              <a:t>RS232: porta serial </a:t>
            </a:r>
          </a:p>
          <a:p>
            <a:pPr lvl="1"/>
            <a:r>
              <a:rPr lang="pt-BR" sz="3000" dirty="0" smtClean="0"/>
              <a:t>Universal Serial Bus (USB)</a:t>
            </a:r>
          </a:p>
          <a:p>
            <a:pPr lvl="1"/>
            <a:r>
              <a:rPr lang="pt-BR" sz="3000" dirty="0" smtClean="0"/>
              <a:t>Bluetooth</a:t>
            </a:r>
          </a:p>
          <a:p>
            <a:pPr lvl="1"/>
            <a:r>
              <a:rPr lang="pt-BR" sz="3000" dirty="0" smtClean="0"/>
              <a:t>Wi-Fi</a:t>
            </a:r>
          </a:p>
          <a:p>
            <a:endParaRPr lang="pt-BR" dirty="0" smtClean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4908" y="3756454"/>
            <a:ext cx="2723710" cy="2117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195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Adaptadores ELM327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2400" dirty="0" smtClean="0"/>
              <a:t>Comunicação serial mediante comandos AT</a:t>
            </a:r>
          </a:p>
          <a:p>
            <a:r>
              <a:rPr lang="pt-BR" sz="2400" dirty="0" smtClean="0"/>
              <a:t>Softwares para Windows: </a:t>
            </a:r>
            <a:r>
              <a:rPr lang="pt-BR" sz="2400" dirty="0" err="1" smtClean="0"/>
              <a:t>Putty</a:t>
            </a:r>
            <a:r>
              <a:rPr lang="pt-BR" sz="2400" dirty="0"/>
              <a:t> </a:t>
            </a:r>
            <a:r>
              <a:rPr lang="pt-BR" sz="2400" dirty="0" smtClean="0"/>
              <a:t>e </a:t>
            </a:r>
            <a:r>
              <a:rPr lang="pt-BR" sz="2400" dirty="0" err="1" smtClean="0"/>
              <a:t>Zterm</a:t>
            </a:r>
            <a:endParaRPr lang="pt-BR" sz="2400" dirty="0"/>
          </a:p>
          <a:p>
            <a:r>
              <a:rPr lang="pt-BR" sz="2400" dirty="0" smtClean="0"/>
              <a:t>Aplicativos </a:t>
            </a:r>
            <a:r>
              <a:rPr lang="pt-BR" sz="2400" dirty="0" err="1" smtClean="0"/>
              <a:t>Android</a:t>
            </a:r>
            <a:r>
              <a:rPr lang="pt-BR" sz="2400" dirty="0" smtClean="0"/>
              <a:t>: Serial USB Terminal, </a:t>
            </a:r>
            <a:r>
              <a:rPr lang="pt-BR" sz="2400" dirty="0" err="1" smtClean="0"/>
              <a:t>UsbTerminal</a:t>
            </a:r>
            <a:endParaRPr lang="pt-BR" sz="2400" dirty="0" smtClean="0"/>
          </a:p>
          <a:p>
            <a:r>
              <a:rPr lang="pt-BR" sz="2400" dirty="0" smtClean="0"/>
              <a:t>Comandos internos e comandos para barramento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4043" y="3628008"/>
            <a:ext cx="8650925" cy="3131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52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Protocolos de Comunicação</a:t>
            </a:r>
            <a:endParaRPr lang="pt-BR" b="1" dirty="0"/>
          </a:p>
        </p:txBody>
      </p:sp>
      <p:graphicFrame>
        <p:nvGraphicFramePr>
          <p:cNvPr id="4" name="Espaço Reservado para Conteúdo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75145738"/>
              </p:ext>
            </p:extLst>
          </p:nvPr>
        </p:nvGraphicFramePr>
        <p:xfrm>
          <a:off x="838200" y="1455557"/>
          <a:ext cx="10655438" cy="5223869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2257994">
                  <a:extLst>
                    <a:ext uri="{9D8B030D-6E8A-4147-A177-3AD203B41FA5}">
                      <a16:colId xmlns:a16="http://schemas.microsoft.com/office/drawing/2014/main" val="4041369311"/>
                    </a:ext>
                  </a:extLst>
                </a:gridCol>
                <a:gridCol w="1828892">
                  <a:extLst>
                    <a:ext uri="{9D8B030D-6E8A-4147-A177-3AD203B41FA5}">
                      <a16:colId xmlns:a16="http://schemas.microsoft.com/office/drawing/2014/main" val="2936138678"/>
                    </a:ext>
                  </a:extLst>
                </a:gridCol>
                <a:gridCol w="6568552">
                  <a:extLst>
                    <a:ext uri="{9D8B030D-6E8A-4147-A177-3AD203B41FA5}">
                      <a16:colId xmlns:a16="http://schemas.microsoft.com/office/drawing/2014/main" val="2005830637"/>
                    </a:ext>
                  </a:extLst>
                </a:gridCol>
              </a:tblGrid>
              <a:tr h="41243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2400" b="1" i="0" dirty="0" smtClean="0">
                          <a:solidFill>
                            <a:schemeClr val="tx1"/>
                          </a:solidFill>
                          <a:effectLst/>
                        </a:rPr>
                        <a:t>Protocolo</a:t>
                      </a:r>
                      <a:endParaRPr lang="pt-BR" sz="2400" b="1" i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2400" b="1" i="0" dirty="0" smtClean="0">
                          <a:solidFill>
                            <a:schemeClr val="tx1"/>
                          </a:solidFill>
                          <a:effectLst/>
                        </a:rPr>
                        <a:t>Transferência</a:t>
                      </a:r>
                      <a:endParaRPr lang="pt-BR" sz="2400" b="1" i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2400" b="1" i="0" dirty="0" smtClean="0">
                          <a:solidFill>
                            <a:schemeClr val="tx1"/>
                          </a:solidFill>
                          <a:effectLst/>
                        </a:rPr>
                        <a:t>Observações</a:t>
                      </a:r>
                      <a:endParaRPr lang="pt-BR" sz="2400" b="1" i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2864432"/>
                  </a:ext>
                </a:extLst>
              </a:tr>
              <a:tr h="666041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pt-BR" sz="24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SAE J1850 PWM</a:t>
                      </a:r>
                      <a:endParaRPr lang="pt-BR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pt-BR" sz="2400" dirty="0" smtClean="0">
                          <a:effectLst/>
                        </a:rPr>
                        <a:t>41.6 Kbps</a:t>
                      </a:r>
                      <a:endParaRPr lang="pt-BR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-BR" sz="2400" dirty="0" smtClean="0">
                          <a:effectLst/>
                        </a:rPr>
                        <a:t>Utilizado pela</a:t>
                      </a:r>
                      <a:r>
                        <a:rPr lang="pt-BR" sz="2400" baseline="0" dirty="0" smtClean="0">
                          <a:effectLst/>
                        </a:rPr>
                        <a:t> Ford</a:t>
                      </a:r>
                    </a:p>
                  </a:txBody>
                  <a:tcPr marL="44450" marR="444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6265268"/>
                  </a:ext>
                </a:extLst>
              </a:tr>
              <a:tr h="72833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pt-BR" sz="24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SAE J1850 VPW</a:t>
                      </a:r>
                      <a:endParaRPr lang="pt-BR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pt-BR" sz="2400" dirty="0" smtClean="0">
                          <a:effectLst/>
                        </a:rPr>
                        <a:t>10.4 Kbps</a:t>
                      </a:r>
                      <a:endParaRPr lang="pt-BR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-BR" sz="2400" dirty="0" smtClean="0">
                          <a:effectLst/>
                        </a:rPr>
                        <a:t>Utilizado pela Chevrolet (GM)</a:t>
                      </a:r>
                    </a:p>
                    <a:p>
                      <a:pPr marL="171450" indent="-171450" algn="l"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-BR" sz="2400" dirty="0" smtClean="0">
                          <a:effectLst/>
                        </a:rPr>
                        <a:t>Único fio</a:t>
                      </a:r>
                    </a:p>
                    <a:p>
                      <a:pPr marL="171450" indent="-171450" algn="l"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-BR" sz="2400" dirty="0" smtClean="0">
                          <a:effectLst/>
                        </a:rPr>
                        <a:t>Baixo custo</a:t>
                      </a:r>
                      <a:endParaRPr lang="pt-BR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02287640"/>
                  </a:ext>
                </a:extLst>
              </a:tr>
              <a:tr h="72833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pt-BR" sz="2400" dirty="0" smtClean="0">
                          <a:effectLst/>
                        </a:rPr>
                        <a:t>ISO 1941-2</a:t>
                      </a:r>
                      <a:endParaRPr lang="pt-BR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pt-BR" sz="2400" dirty="0" smtClean="0">
                          <a:effectLst/>
                        </a:rPr>
                        <a:t>10.4 Kbps</a:t>
                      </a:r>
                      <a:endParaRPr lang="pt-BR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-BR" sz="2400" dirty="0" smtClean="0">
                          <a:effectLst/>
                        </a:rPr>
                        <a:t>Comunicação</a:t>
                      </a:r>
                      <a:r>
                        <a:rPr lang="pt-BR" sz="2400" baseline="0" dirty="0" smtClean="0">
                          <a:effectLst/>
                        </a:rPr>
                        <a:t> assíncrona (</a:t>
                      </a:r>
                      <a:r>
                        <a:rPr lang="pt-BR" sz="2400" dirty="0" smtClean="0">
                          <a:effectLst/>
                        </a:rPr>
                        <a:t>UART)</a:t>
                      </a:r>
                    </a:p>
                    <a:p>
                      <a:pPr marL="171450" indent="-171450"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-BR" sz="2400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Utilizado pela </a:t>
                      </a:r>
                      <a:r>
                        <a:rPr lang="pt-BR" sz="2400" dirty="0" err="1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Crysler</a:t>
                      </a:r>
                      <a:r>
                        <a:rPr lang="pt-BR" sz="2400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,</a:t>
                      </a:r>
                      <a:r>
                        <a:rPr lang="pt-BR" sz="2400" baseline="0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 fabricantes europeus e asiáticos</a:t>
                      </a:r>
                      <a:endParaRPr lang="pt-BR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8488772"/>
                  </a:ext>
                </a:extLst>
              </a:tr>
              <a:tr h="487796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pt-BR" sz="2400" dirty="0" smtClean="0">
                          <a:effectLst/>
                        </a:rPr>
                        <a:t>ISO 14230</a:t>
                      </a:r>
                      <a:endParaRPr lang="pt-BR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pt-BR" sz="2400" dirty="0" smtClean="0">
                          <a:effectLst/>
                        </a:rPr>
                        <a:t>10.4 Kbps</a:t>
                      </a:r>
                      <a:endParaRPr lang="pt-BR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pt-BR" sz="2400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- </a:t>
                      </a:r>
                      <a:endParaRPr lang="pt-BR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60759497"/>
                  </a:ext>
                </a:extLst>
              </a:tr>
              <a:tr h="971113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pt-BR" sz="2400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ISO 15765</a:t>
                      </a:r>
                      <a:endParaRPr lang="pt-BR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pt-BR" sz="2400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500 Kbps</a:t>
                      </a:r>
                      <a:endParaRPr lang="pt-BR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-BR" sz="2400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Conhecido</a:t>
                      </a:r>
                      <a:r>
                        <a:rPr lang="pt-BR" sz="2400" baseline="0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 como </a:t>
                      </a:r>
                      <a:r>
                        <a:rPr lang="pt-BR" sz="2400" baseline="0" dirty="0" err="1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Controller</a:t>
                      </a:r>
                      <a:r>
                        <a:rPr lang="pt-BR" sz="2400" baseline="0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 </a:t>
                      </a:r>
                      <a:r>
                        <a:rPr lang="pt-BR" sz="2400" baseline="0" dirty="0" err="1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Area</a:t>
                      </a:r>
                      <a:r>
                        <a:rPr lang="pt-BR" sz="2400" baseline="0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 Network (CAN)</a:t>
                      </a:r>
                    </a:p>
                    <a:p>
                      <a:pPr marL="171450" indent="-171450"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-BR" sz="2400" baseline="0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Desenvolvido pela </a:t>
                      </a:r>
                      <a:r>
                        <a:rPr lang="pt-BR" sz="2400" baseline="0" dirty="0" err="1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Bosh</a:t>
                      </a:r>
                      <a:endParaRPr lang="pt-BR" sz="2400" baseline="0" dirty="0" smtClean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  <a:p>
                      <a:pPr marL="171450" indent="-171450"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-BR" sz="2400" baseline="0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O padrão ISO 15765-4 determina os requisitos mínimos para uma aplicação OBD </a:t>
                      </a:r>
                      <a:endParaRPr lang="pt-BR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487332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68670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Serviços de Diagnóstico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825625"/>
            <a:ext cx="10715368" cy="4351338"/>
          </a:xfrm>
        </p:spPr>
        <p:txBody>
          <a:bodyPr/>
          <a:lstStyle/>
          <a:p>
            <a:r>
              <a:rPr lang="pt-BR" dirty="0" smtClean="0"/>
              <a:t>Disponibilizam os dados da ECU</a:t>
            </a:r>
          </a:p>
          <a:p>
            <a:r>
              <a:rPr lang="pt-BR" dirty="0" smtClean="0"/>
              <a:t>São organizados por modos de operação e código de Parâmetros (</a:t>
            </a:r>
            <a:r>
              <a:rPr lang="pt-BR" dirty="0" err="1" smtClean="0"/>
              <a:t>PIDs</a:t>
            </a:r>
            <a:r>
              <a:rPr lang="pt-BR" dirty="0" smtClean="0"/>
              <a:t>)</a:t>
            </a:r>
          </a:p>
          <a:p>
            <a:r>
              <a:rPr lang="pt-BR" dirty="0" smtClean="0"/>
              <a:t>Serviço 0x00 verifica quais </a:t>
            </a:r>
            <a:r>
              <a:rPr lang="pt-BR" dirty="0" err="1" smtClean="0"/>
              <a:t>PIDs</a:t>
            </a:r>
            <a:r>
              <a:rPr lang="pt-BR" dirty="0" smtClean="0"/>
              <a:t> a ECU do veículo suporta</a:t>
            </a:r>
          </a:p>
        </p:txBody>
      </p:sp>
      <p:graphicFrame>
        <p:nvGraphicFramePr>
          <p:cNvPr id="8" name="Tabela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9163035"/>
              </p:ext>
            </p:extLst>
          </p:nvPr>
        </p:nvGraphicFramePr>
        <p:xfrm>
          <a:off x="542062" y="3741663"/>
          <a:ext cx="11107876" cy="1769451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163765">
                  <a:extLst>
                    <a:ext uri="{9D8B030D-6E8A-4147-A177-3AD203B41FA5}">
                      <a16:colId xmlns:a16="http://schemas.microsoft.com/office/drawing/2014/main" val="2995417670"/>
                    </a:ext>
                  </a:extLst>
                </a:gridCol>
                <a:gridCol w="915861">
                  <a:extLst>
                    <a:ext uri="{9D8B030D-6E8A-4147-A177-3AD203B41FA5}">
                      <a16:colId xmlns:a16="http://schemas.microsoft.com/office/drawing/2014/main" val="289115799"/>
                    </a:ext>
                  </a:extLst>
                </a:gridCol>
                <a:gridCol w="764604">
                  <a:extLst>
                    <a:ext uri="{9D8B030D-6E8A-4147-A177-3AD203B41FA5}">
                      <a16:colId xmlns:a16="http://schemas.microsoft.com/office/drawing/2014/main" val="516337886"/>
                    </a:ext>
                  </a:extLst>
                </a:gridCol>
                <a:gridCol w="952818">
                  <a:extLst>
                    <a:ext uri="{9D8B030D-6E8A-4147-A177-3AD203B41FA5}">
                      <a16:colId xmlns:a16="http://schemas.microsoft.com/office/drawing/2014/main" val="4084369563"/>
                    </a:ext>
                  </a:extLst>
                </a:gridCol>
                <a:gridCol w="1220915">
                  <a:extLst>
                    <a:ext uri="{9D8B030D-6E8A-4147-A177-3AD203B41FA5}">
                      <a16:colId xmlns:a16="http://schemas.microsoft.com/office/drawing/2014/main" val="2114099010"/>
                    </a:ext>
                  </a:extLst>
                </a:gridCol>
                <a:gridCol w="1650492">
                  <a:extLst>
                    <a:ext uri="{9D8B030D-6E8A-4147-A177-3AD203B41FA5}">
                      <a16:colId xmlns:a16="http://schemas.microsoft.com/office/drawing/2014/main" val="3907086452"/>
                    </a:ext>
                  </a:extLst>
                </a:gridCol>
                <a:gridCol w="1167638">
                  <a:extLst>
                    <a:ext uri="{9D8B030D-6E8A-4147-A177-3AD203B41FA5}">
                      <a16:colId xmlns:a16="http://schemas.microsoft.com/office/drawing/2014/main" val="1034377367"/>
                    </a:ext>
                  </a:extLst>
                </a:gridCol>
                <a:gridCol w="961200">
                  <a:extLst>
                    <a:ext uri="{9D8B030D-6E8A-4147-A177-3AD203B41FA5}">
                      <a16:colId xmlns:a16="http://schemas.microsoft.com/office/drawing/2014/main" val="1830028486"/>
                    </a:ext>
                  </a:extLst>
                </a:gridCol>
                <a:gridCol w="1167257">
                  <a:extLst>
                    <a:ext uri="{9D8B030D-6E8A-4147-A177-3AD203B41FA5}">
                      <a16:colId xmlns:a16="http://schemas.microsoft.com/office/drawing/2014/main" val="1986528267"/>
                    </a:ext>
                  </a:extLst>
                </a:gridCol>
                <a:gridCol w="1143326">
                  <a:extLst>
                    <a:ext uri="{9D8B030D-6E8A-4147-A177-3AD203B41FA5}">
                      <a16:colId xmlns:a16="http://schemas.microsoft.com/office/drawing/2014/main" val="3146127971"/>
                    </a:ext>
                  </a:extLst>
                </a:gridCol>
              </a:tblGrid>
              <a:tr h="594308">
                <a:tc>
                  <a:txBody>
                    <a:bodyPr/>
                    <a:lstStyle/>
                    <a:p>
                      <a:pPr algn="ctr"/>
                      <a:r>
                        <a:rPr lang="pt-BR" sz="2400" dirty="0" smtClean="0"/>
                        <a:t>01</a:t>
                      </a:r>
                      <a:endParaRPr lang="pt-BR" sz="2400" dirty="0"/>
                    </a:p>
                  </a:txBody>
                  <a:tcPr>
                    <a:cell3D prstMaterial="dkEdge">
                      <a:bevel prst="convex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dirty="0" smtClean="0"/>
                        <a:t>02</a:t>
                      </a:r>
                      <a:endParaRPr lang="pt-BR" sz="2400" dirty="0"/>
                    </a:p>
                  </a:txBody>
                  <a:tcPr>
                    <a:cell3D prstMaterial="dkEdge">
                      <a:bevel prst="convex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dirty="0" smtClean="0"/>
                        <a:t>03</a:t>
                      </a:r>
                      <a:endParaRPr lang="pt-BR" sz="2400" dirty="0"/>
                    </a:p>
                  </a:txBody>
                  <a:tcPr>
                    <a:cell3D prstMaterial="dkEdge">
                      <a:bevel prst="convex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dirty="0" smtClean="0"/>
                        <a:t>04</a:t>
                      </a:r>
                      <a:endParaRPr lang="pt-BR" sz="2400" dirty="0"/>
                    </a:p>
                  </a:txBody>
                  <a:tcPr>
                    <a:cell3D prstMaterial="dkEdge">
                      <a:bevel prst="convex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dirty="0" smtClean="0"/>
                        <a:t>05</a:t>
                      </a:r>
                      <a:endParaRPr lang="pt-BR" sz="2400" dirty="0"/>
                    </a:p>
                  </a:txBody>
                  <a:tcPr>
                    <a:cell3D prstMaterial="dkEdge">
                      <a:bevel prst="convex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dirty="0" smtClean="0"/>
                        <a:t>06</a:t>
                      </a:r>
                      <a:endParaRPr lang="pt-BR" sz="2400" dirty="0"/>
                    </a:p>
                  </a:txBody>
                  <a:tcPr>
                    <a:cell3D prstMaterial="dkEdge">
                      <a:bevel prst="convex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dirty="0" smtClean="0"/>
                        <a:t>07</a:t>
                      </a:r>
                      <a:endParaRPr lang="pt-BR" sz="2400" dirty="0"/>
                    </a:p>
                  </a:txBody>
                  <a:tcPr>
                    <a:cell3D prstMaterial="dkEdge">
                      <a:bevel prst="convex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dirty="0" smtClean="0"/>
                        <a:t>08</a:t>
                      </a:r>
                      <a:endParaRPr lang="pt-BR" sz="2400" dirty="0"/>
                    </a:p>
                  </a:txBody>
                  <a:tcPr>
                    <a:cell3D prstMaterial="dkEdge">
                      <a:bevel prst="convex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dirty="0" smtClean="0"/>
                        <a:t>09</a:t>
                      </a:r>
                      <a:endParaRPr lang="pt-BR" sz="2400" dirty="0"/>
                    </a:p>
                  </a:txBody>
                  <a:tcPr>
                    <a:cell3D prstMaterial="dkEdge">
                      <a:bevel prst="convex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dirty="0" smtClean="0"/>
                        <a:t>0A</a:t>
                      </a:r>
                      <a:endParaRPr lang="pt-BR" sz="2400" dirty="0"/>
                    </a:p>
                  </a:txBody>
                  <a:tcPr>
                    <a:cell3D prstMaterial="dkEdge">
                      <a:bevel prst="convex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4100247341"/>
                  </a:ext>
                </a:extLst>
              </a:tr>
              <a:tr h="1175143">
                <a:tc>
                  <a:txBody>
                    <a:bodyPr/>
                    <a:lstStyle/>
                    <a:p>
                      <a:pPr algn="ctr"/>
                      <a:r>
                        <a:rPr lang="pt-BR" sz="2000" dirty="0" smtClean="0"/>
                        <a:t>Sensores</a:t>
                      </a:r>
                      <a:endParaRPr lang="pt-BR" sz="2000" dirty="0"/>
                    </a:p>
                  </a:txBody>
                  <a:tcPr anchor="ctr">
                    <a:cell3D prstMaterial="dkEdge">
                      <a:bevel prst="convex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 err="1" smtClean="0"/>
                        <a:t>Freeze</a:t>
                      </a:r>
                      <a:endParaRPr lang="pt-BR" sz="2000" dirty="0" smtClean="0"/>
                    </a:p>
                    <a:p>
                      <a:pPr algn="ctr"/>
                      <a:r>
                        <a:rPr lang="pt-BR" sz="2000" dirty="0" smtClean="0"/>
                        <a:t>Frame</a:t>
                      </a:r>
                      <a:endParaRPr lang="pt-BR" sz="2000" dirty="0"/>
                    </a:p>
                  </a:txBody>
                  <a:tcPr anchor="ctr">
                    <a:cell3D prstMaterial="dkEdge">
                      <a:bevel prst="convex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 err="1" smtClean="0"/>
                        <a:t>DTCs</a:t>
                      </a:r>
                      <a:endParaRPr lang="pt-BR" sz="2000" dirty="0" smtClean="0"/>
                    </a:p>
                    <a:p>
                      <a:pPr algn="ctr"/>
                      <a:r>
                        <a:rPr lang="pt-BR" sz="2000" dirty="0" smtClean="0"/>
                        <a:t>Conf.</a:t>
                      </a:r>
                      <a:endParaRPr lang="pt-BR" sz="2000" dirty="0"/>
                    </a:p>
                  </a:txBody>
                  <a:tcPr anchor="ctr">
                    <a:cell3D prstMaterial="dkEdge">
                      <a:bevel prst="convex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 smtClean="0"/>
                        <a:t>Limpar</a:t>
                      </a:r>
                    </a:p>
                    <a:p>
                      <a:pPr algn="ctr"/>
                      <a:r>
                        <a:rPr lang="pt-BR" sz="2000" dirty="0" err="1" smtClean="0"/>
                        <a:t>DTCs</a:t>
                      </a:r>
                      <a:endParaRPr lang="pt-BR" sz="2000" dirty="0"/>
                    </a:p>
                  </a:txBody>
                  <a:tcPr anchor="ctr">
                    <a:cell3D prstMaterial="dkEdge">
                      <a:bevel prst="convex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 smtClean="0"/>
                        <a:t>Testes</a:t>
                      </a:r>
                    </a:p>
                    <a:p>
                      <a:pPr algn="ctr"/>
                      <a:r>
                        <a:rPr lang="pt-BR" sz="2000" dirty="0" smtClean="0"/>
                        <a:t>Sensores</a:t>
                      </a:r>
                      <a:r>
                        <a:rPr lang="pt-BR" sz="2000" baseline="0" dirty="0" smtClean="0"/>
                        <a:t> </a:t>
                      </a:r>
                    </a:p>
                    <a:p>
                      <a:pPr algn="ctr"/>
                      <a:r>
                        <a:rPr lang="pt-BR" sz="2000" baseline="0" dirty="0" smtClean="0"/>
                        <a:t>Oxigênio</a:t>
                      </a:r>
                      <a:endParaRPr lang="pt-BR" sz="2000" dirty="0"/>
                    </a:p>
                  </a:txBody>
                  <a:tcPr anchor="ctr">
                    <a:cell3D prstMaterial="dkEdge">
                      <a:bevel prst="convex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 smtClean="0"/>
                        <a:t>Monitoram.</a:t>
                      </a:r>
                    </a:p>
                    <a:p>
                      <a:pPr algn="ctr"/>
                      <a:r>
                        <a:rPr lang="pt-BR" sz="2000" dirty="0" smtClean="0"/>
                        <a:t>de </a:t>
                      </a:r>
                    </a:p>
                    <a:p>
                      <a:pPr algn="ctr"/>
                      <a:r>
                        <a:rPr lang="pt-BR" sz="2000" dirty="0" smtClean="0"/>
                        <a:t>componentes</a:t>
                      </a:r>
                      <a:endParaRPr lang="pt-BR" sz="2000" dirty="0"/>
                    </a:p>
                  </a:txBody>
                  <a:tcPr anchor="ctr">
                    <a:cell3D prstMaterial="dkEdge">
                      <a:bevel prst="convex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 err="1" smtClean="0"/>
                        <a:t>DTCs</a:t>
                      </a:r>
                      <a:endParaRPr lang="pt-BR" sz="2000" dirty="0" smtClean="0"/>
                    </a:p>
                    <a:p>
                      <a:pPr algn="ctr"/>
                      <a:r>
                        <a:rPr lang="pt-BR" sz="2000" dirty="0" err="1" smtClean="0"/>
                        <a:t>Pendent</a:t>
                      </a:r>
                      <a:r>
                        <a:rPr lang="pt-BR" sz="2000" dirty="0" smtClean="0"/>
                        <a:t>.</a:t>
                      </a:r>
                    </a:p>
                  </a:txBody>
                  <a:tcPr anchor="ctr">
                    <a:cell3D prstMaterial="dkEdge">
                      <a:bevel prst="convex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 smtClean="0"/>
                        <a:t>Alterar</a:t>
                      </a:r>
                    </a:p>
                    <a:p>
                      <a:pPr algn="ctr"/>
                      <a:r>
                        <a:rPr lang="pt-BR" sz="2000" dirty="0" err="1" smtClean="0"/>
                        <a:t>Parâm</a:t>
                      </a:r>
                      <a:r>
                        <a:rPr lang="pt-BR" sz="2000" dirty="0" smtClean="0"/>
                        <a:t>.</a:t>
                      </a:r>
                    </a:p>
                    <a:p>
                      <a:pPr algn="ctr"/>
                      <a:r>
                        <a:rPr lang="pt-BR" sz="2000" dirty="0" smtClean="0"/>
                        <a:t>Motor</a:t>
                      </a:r>
                      <a:endParaRPr lang="pt-BR" sz="2000" dirty="0"/>
                    </a:p>
                  </a:txBody>
                  <a:tcPr anchor="ctr">
                    <a:cell3D prstMaterial="dkEdge">
                      <a:bevel prst="convex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 smtClean="0"/>
                        <a:t>Inform.</a:t>
                      </a:r>
                    </a:p>
                    <a:p>
                      <a:pPr algn="ctr"/>
                      <a:r>
                        <a:rPr lang="pt-BR" sz="2000" dirty="0" smtClean="0"/>
                        <a:t>Software</a:t>
                      </a:r>
                    </a:p>
                    <a:p>
                      <a:pPr algn="ctr"/>
                      <a:r>
                        <a:rPr lang="pt-BR" sz="2000" dirty="0" smtClean="0"/>
                        <a:t>Motor</a:t>
                      </a:r>
                      <a:endParaRPr lang="pt-BR" sz="2000" dirty="0"/>
                    </a:p>
                  </a:txBody>
                  <a:tcPr anchor="ctr">
                    <a:cell3D prstMaterial="dkEdge">
                      <a:bevel prst="convex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 smtClean="0"/>
                        <a:t>Lista</a:t>
                      </a:r>
                      <a:r>
                        <a:rPr lang="pt-BR" sz="2000" baseline="0" dirty="0" smtClean="0"/>
                        <a:t> </a:t>
                      </a:r>
                    </a:p>
                    <a:p>
                      <a:pPr algn="ctr"/>
                      <a:r>
                        <a:rPr lang="pt-BR" sz="2000" baseline="0" dirty="0" smtClean="0"/>
                        <a:t> de</a:t>
                      </a:r>
                    </a:p>
                    <a:p>
                      <a:pPr algn="ctr"/>
                      <a:r>
                        <a:rPr lang="pt-BR" sz="2000" baseline="0" dirty="0" err="1" smtClean="0"/>
                        <a:t>DTCs</a:t>
                      </a:r>
                      <a:endParaRPr lang="pt-BR" sz="2000" baseline="0" dirty="0" smtClean="0"/>
                    </a:p>
                  </a:txBody>
                  <a:tcPr anchor="ctr">
                    <a:cell3D prstMaterial="dkEdge">
                      <a:bevel prst="convex"/>
                      <a:lightRig rig="flood" dir="t"/>
                    </a:cell3D>
                  </a:tcPr>
                </a:tc>
                <a:extLst>
                  <a:ext uri="{0D108BD9-81ED-4DB2-BD59-A6C34878D82A}">
                    <a16:rowId xmlns:a16="http://schemas.microsoft.com/office/drawing/2014/main" val="22732213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88739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err="1" smtClean="0"/>
              <a:t>Diagnostic</a:t>
            </a:r>
            <a:r>
              <a:rPr lang="pt-BR" b="1" dirty="0" smtClean="0"/>
              <a:t> </a:t>
            </a:r>
            <a:r>
              <a:rPr lang="pt-BR" b="1" dirty="0" err="1" smtClean="0"/>
              <a:t>Trouble</a:t>
            </a:r>
            <a:r>
              <a:rPr lang="pt-BR" b="1" dirty="0" smtClean="0"/>
              <a:t> </a:t>
            </a:r>
            <a:r>
              <a:rPr lang="pt-BR" b="1" dirty="0" err="1" smtClean="0"/>
              <a:t>Code</a:t>
            </a:r>
            <a:r>
              <a:rPr lang="pt-BR" b="1" dirty="0" smtClean="0"/>
              <a:t> (DTC)</a:t>
            </a:r>
            <a:endParaRPr lang="pt-BR" b="1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07918"/>
            <a:ext cx="8236181" cy="4634536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9647" y="1468073"/>
            <a:ext cx="5072353" cy="3724146"/>
          </a:xfrm>
          <a:prstGeom prst="rect">
            <a:avLst/>
          </a:prstGeom>
        </p:spPr>
      </p:pic>
      <p:sp>
        <p:nvSpPr>
          <p:cNvPr id="10" name="Seta para a Direita 9"/>
          <p:cNvSpPr/>
          <p:nvPr/>
        </p:nvSpPr>
        <p:spPr>
          <a:xfrm>
            <a:off x="6689314" y="3039762"/>
            <a:ext cx="749454" cy="617837"/>
          </a:xfrm>
          <a:prstGeom prst="right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59809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err="1" smtClean="0"/>
              <a:t>Raspberry</a:t>
            </a:r>
            <a:r>
              <a:rPr lang="pt-BR" b="1" dirty="0" smtClean="0"/>
              <a:t> </a:t>
            </a:r>
            <a:r>
              <a:rPr lang="pt-BR" b="1" dirty="0" err="1" smtClean="0"/>
              <a:t>Pi</a:t>
            </a:r>
            <a:endParaRPr lang="pt-BR" b="1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438455"/>
            <a:ext cx="10606482" cy="3281826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088" y="4718242"/>
            <a:ext cx="3467864" cy="2117611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9942" y="4740389"/>
            <a:ext cx="3217087" cy="1949750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98908" y="5144327"/>
            <a:ext cx="1935892" cy="1141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760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b="1" dirty="0" smtClean="0"/>
              <a:t>Trabalhos Correlatos e Ferramentas Atuais</a:t>
            </a:r>
            <a:endParaRPr lang="pt-BR" b="1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3203488" y="3509963"/>
            <a:ext cx="4895335" cy="1266568"/>
          </a:xfrm>
        </p:spPr>
        <p:txBody>
          <a:bodyPr>
            <a:normAutofit fontScale="70000" lnSpcReduction="20000"/>
          </a:bodyPr>
          <a:lstStyle/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pt-BR" dirty="0" smtClean="0"/>
              <a:t>Gestão de Frota de veículos - Pacheco (2016)  </a:t>
            </a:r>
          </a:p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pt-BR" dirty="0" smtClean="0"/>
              <a:t>Localização de veículos para </a:t>
            </a:r>
            <a:r>
              <a:rPr lang="pt-BR" dirty="0" err="1" smtClean="0"/>
              <a:t>Android</a:t>
            </a:r>
            <a:r>
              <a:rPr lang="pt-BR" dirty="0" smtClean="0"/>
              <a:t> - Pina (2015)</a:t>
            </a:r>
            <a:endParaRPr lang="pt-BR" dirty="0"/>
          </a:p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pt-BR" dirty="0" err="1" smtClean="0"/>
              <a:t>Findcar</a:t>
            </a:r>
            <a:r>
              <a:rPr lang="pt-BR" dirty="0" smtClean="0"/>
              <a:t> - Baumgarten (2016)</a:t>
            </a:r>
            <a:endParaRPr lang="pt-BR" dirty="0"/>
          </a:p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pt-BR" dirty="0" smtClean="0"/>
              <a:t>OBD-JRP - </a:t>
            </a:r>
            <a:r>
              <a:rPr lang="pt-BR" dirty="0" err="1" smtClean="0"/>
              <a:t>Staroski</a:t>
            </a:r>
            <a:r>
              <a:rPr lang="pt-BR" dirty="0" smtClean="0"/>
              <a:t> (2016)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84796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Gestão de Frota de Veículos – Pacheco (2016)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r>
              <a:rPr lang="pt-BR" dirty="0" smtClean="0"/>
              <a:t>Monitoramento de Frota</a:t>
            </a:r>
          </a:p>
          <a:p>
            <a:r>
              <a:rPr lang="pt-BR" dirty="0" smtClean="0"/>
              <a:t>Faz a leitura dos sensores do veículo</a:t>
            </a:r>
          </a:p>
          <a:p>
            <a:r>
              <a:rPr lang="pt-BR" dirty="0" smtClean="0"/>
              <a:t>Recupera posição geográfica</a:t>
            </a:r>
          </a:p>
          <a:p>
            <a:r>
              <a:rPr lang="pt-BR" dirty="0" err="1"/>
              <a:t>Raspberry</a:t>
            </a:r>
            <a:r>
              <a:rPr lang="pt-BR" dirty="0"/>
              <a:t> </a:t>
            </a:r>
            <a:r>
              <a:rPr lang="pt-BR" dirty="0" err="1"/>
              <a:t>Pi</a:t>
            </a:r>
            <a:r>
              <a:rPr lang="pt-BR" dirty="0"/>
              <a:t> </a:t>
            </a:r>
            <a:r>
              <a:rPr lang="pt-BR" dirty="0" smtClean="0"/>
              <a:t>3</a:t>
            </a:r>
          </a:p>
          <a:p>
            <a:r>
              <a:rPr lang="pt-BR" dirty="0" smtClean="0"/>
              <a:t>Desenvolvido com a linguagem de programação Python e banco de dados </a:t>
            </a:r>
            <a:r>
              <a:rPr lang="pt-BR" dirty="0" err="1" smtClean="0"/>
              <a:t>SQLite</a:t>
            </a:r>
            <a:endParaRPr lang="pt-BR" dirty="0" smtClean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86168"/>
            <a:ext cx="5639050" cy="3908969"/>
          </a:xfrm>
          <a:prstGeom prst="rect">
            <a:avLst/>
          </a:prstGeom>
          <a:ln>
            <a:solidFill>
              <a:schemeClr val="tx1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2305296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b="1" dirty="0"/>
              <a:t>Localização de veículos </a:t>
            </a:r>
            <a:r>
              <a:rPr lang="pt-BR" b="1" dirty="0" smtClean="0"/>
              <a:t>- </a:t>
            </a:r>
            <a:r>
              <a:rPr lang="pt-BR" b="1" dirty="0"/>
              <a:t>Pina (2015</a:t>
            </a:r>
            <a:r>
              <a:rPr lang="pt-BR" b="1" dirty="0" smtClean="0"/>
              <a:t>)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2239404"/>
            <a:ext cx="5031259" cy="3877190"/>
          </a:xfrm>
        </p:spPr>
        <p:txBody>
          <a:bodyPr/>
          <a:lstStyle/>
          <a:p>
            <a:r>
              <a:rPr lang="pt-BR" dirty="0" smtClean="0"/>
              <a:t>Monitorar localização, sensores OBD2 e também dispositivos Bluetooth por intermédio de uma rede </a:t>
            </a:r>
            <a:r>
              <a:rPr lang="pt-BR" dirty="0" err="1" smtClean="0"/>
              <a:t>piconet</a:t>
            </a:r>
            <a:endParaRPr lang="pt-BR" dirty="0" smtClean="0"/>
          </a:p>
          <a:p>
            <a:r>
              <a:rPr lang="pt-BR" dirty="0"/>
              <a:t>Celular </a:t>
            </a:r>
            <a:r>
              <a:rPr lang="pt-BR" dirty="0" err="1" smtClean="0"/>
              <a:t>Android</a:t>
            </a:r>
            <a:endParaRPr lang="pt-BR" dirty="0" smtClean="0"/>
          </a:p>
          <a:p>
            <a:r>
              <a:rPr lang="pt-BR" dirty="0" smtClean="0"/>
              <a:t>Plataforma web: PHP e MySQL</a:t>
            </a:r>
          </a:p>
          <a:p>
            <a:r>
              <a:rPr lang="pt-BR" dirty="0" err="1" smtClean="0"/>
              <a:t>Android</a:t>
            </a:r>
            <a:r>
              <a:rPr lang="pt-BR" dirty="0" smtClean="0"/>
              <a:t>: JAVA e </a:t>
            </a:r>
            <a:r>
              <a:rPr lang="pt-BR" dirty="0" err="1" smtClean="0"/>
              <a:t>SQLite</a:t>
            </a:r>
            <a:endParaRPr lang="pt-BR" dirty="0" smtClean="0"/>
          </a:p>
          <a:p>
            <a:endParaRPr lang="pt-BR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4743" y="2041696"/>
            <a:ext cx="5769901" cy="387719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81428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smtClean="0"/>
              <a:t>Roteiro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825625"/>
            <a:ext cx="5253681" cy="4351338"/>
          </a:xfrm>
        </p:spPr>
        <p:txBody>
          <a:bodyPr/>
          <a:lstStyle/>
          <a:p>
            <a:r>
              <a:rPr lang="pt-BR" dirty="0" smtClean="0"/>
              <a:t>Motivação</a:t>
            </a:r>
          </a:p>
          <a:p>
            <a:r>
              <a:rPr lang="pt-BR" dirty="0" smtClean="0"/>
              <a:t>Objetivo Geral</a:t>
            </a:r>
          </a:p>
          <a:p>
            <a:r>
              <a:rPr lang="pt-BR" dirty="0" smtClean="0"/>
              <a:t>Objetivos Específicos</a:t>
            </a:r>
          </a:p>
          <a:p>
            <a:r>
              <a:rPr lang="pt-BR" dirty="0" smtClean="0"/>
              <a:t>Fundamentação Teórica</a:t>
            </a:r>
          </a:p>
          <a:p>
            <a:r>
              <a:rPr lang="pt-BR" dirty="0" smtClean="0"/>
              <a:t>Trabalhos Correlatos</a:t>
            </a:r>
          </a:p>
          <a:p>
            <a:r>
              <a:rPr lang="pt-BR" dirty="0" smtClean="0"/>
              <a:t>Ferramentas Atuais</a:t>
            </a:r>
          </a:p>
          <a:p>
            <a:r>
              <a:rPr lang="pt-BR" dirty="0"/>
              <a:t>Especificação</a:t>
            </a:r>
          </a:p>
          <a:p>
            <a:endParaRPr lang="pt-BR" dirty="0" smtClean="0"/>
          </a:p>
          <a:p>
            <a:endParaRPr lang="pt-BR" dirty="0"/>
          </a:p>
        </p:txBody>
      </p:sp>
      <p:sp>
        <p:nvSpPr>
          <p:cNvPr id="6" name="Espaço Reservado para Conteúdo 2"/>
          <p:cNvSpPr txBox="1">
            <a:spLocks/>
          </p:cNvSpPr>
          <p:nvPr/>
        </p:nvSpPr>
        <p:spPr>
          <a:xfrm>
            <a:off x="6100119" y="1825625"/>
            <a:ext cx="525368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dirty="0"/>
          </a:p>
        </p:txBody>
      </p:sp>
      <p:sp>
        <p:nvSpPr>
          <p:cNvPr id="7" name="Espaço Reservado para Conteúdo 2"/>
          <p:cNvSpPr txBox="1">
            <a:spLocks/>
          </p:cNvSpPr>
          <p:nvPr/>
        </p:nvSpPr>
        <p:spPr>
          <a:xfrm>
            <a:off x="6091881" y="1825625"/>
            <a:ext cx="525368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 smtClean="0"/>
              <a:t>Implementação</a:t>
            </a:r>
          </a:p>
          <a:p>
            <a:r>
              <a:rPr lang="pt-BR" dirty="0" smtClean="0"/>
              <a:t>Operacionalidade da Implementação</a:t>
            </a:r>
          </a:p>
          <a:p>
            <a:r>
              <a:rPr lang="pt-BR" dirty="0"/>
              <a:t>Análise dos </a:t>
            </a:r>
            <a:r>
              <a:rPr lang="pt-BR" dirty="0" smtClean="0"/>
              <a:t>Resultados</a:t>
            </a:r>
          </a:p>
          <a:p>
            <a:r>
              <a:rPr lang="pt-BR" dirty="0" smtClean="0"/>
              <a:t>Conclusões </a:t>
            </a:r>
          </a:p>
          <a:p>
            <a:r>
              <a:rPr lang="pt-BR" dirty="0" smtClean="0"/>
              <a:t>Sugestões</a:t>
            </a:r>
          </a:p>
          <a:p>
            <a:r>
              <a:rPr lang="pt-BR" dirty="0" smtClean="0"/>
              <a:t>Demonstração</a:t>
            </a:r>
          </a:p>
          <a:p>
            <a:endParaRPr lang="pt-BR" dirty="0" smtClean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78014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err="1"/>
              <a:t>Findcar</a:t>
            </a:r>
            <a:r>
              <a:rPr lang="pt-BR" b="1" dirty="0"/>
              <a:t> - Baumgarten (2016</a:t>
            </a:r>
            <a:r>
              <a:rPr lang="pt-BR" b="1" dirty="0" smtClean="0"/>
              <a:t>)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199" y="1825625"/>
            <a:ext cx="4599290" cy="4351338"/>
          </a:xfrm>
        </p:spPr>
        <p:txBody>
          <a:bodyPr/>
          <a:lstStyle/>
          <a:p>
            <a:r>
              <a:rPr lang="pt-BR" dirty="0" err="1" smtClean="0"/>
              <a:t>WRTNode</a:t>
            </a:r>
            <a:r>
              <a:rPr lang="pt-BR" dirty="0" smtClean="0"/>
              <a:t> + Standard </a:t>
            </a:r>
            <a:r>
              <a:rPr lang="pt-BR" dirty="0" err="1" smtClean="0"/>
              <a:t>Shield</a:t>
            </a:r>
            <a:endParaRPr lang="pt-BR" dirty="0" smtClean="0"/>
          </a:p>
          <a:p>
            <a:r>
              <a:rPr lang="pt-BR" dirty="0" err="1" smtClean="0"/>
              <a:t>OpenWRT</a:t>
            </a:r>
            <a:endParaRPr lang="pt-BR" dirty="0" smtClean="0"/>
          </a:p>
          <a:p>
            <a:r>
              <a:rPr lang="pt-BR" dirty="0" smtClean="0"/>
              <a:t>Monitorar localização e realizar a captura de imagens</a:t>
            </a:r>
          </a:p>
          <a:p>
            <a:r>
              <a:rPr lang="pt-BR" dirty="0" smtClean="0"/>
              <a:t>Realizar notificações por     e-mail</a:t>
            </a:r>
          </a:p>
          <a:p>
            <a:r>
              <a:rPr lang="pt-BR" dirty="0" smtClean="0"/>
              <a:t>PHP Com MySQL</a:t>
            </a:r>
            <a:endParaRPr lang="pt-BR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2"/>
          <a:srcRect r="9833"/>
          <a:stretch/>
        </p:blipFill>
        <p:spPr>
          <a:xfrm>
            <a:off x="5437489" y="1959726"/>
            <a:ext cx="6647420" cy="351472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61235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OBD-JRP - </a:t>
            </a:r>
            <a:r>
              <a:rPr lang="pt-BR" b="1" dirty="0" err="1"/>
              <a:t>Staroski</a:t>
            </a:r>
            <a:r>
              <a:rPr lang="pt-BR" b="1" dirty="0"/>
              <a:t> (2016</a:t>
            </a:r>
            <a:r>
              <a:rPr lang="pt-BR" b="1" dirty="0" smtClean="0"/>
              <a:t>)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825625"/>
            <a:ext cx="4766362" cy="4351338"/>
          </a:xfrm>
        </p:spPr>
        <p:txBody>
          <a:bodyPr/>
          <a:lstStyle/>
          <a:p>
            <a:r>
              <a:rPr lang="pt-BR" dirty="0" smtClean="0"/>
              <a:t>Capturar dados da porta OBD2 </a:t>
            </a:r>
          </a:p>
          <a:p>
            <a:r>
              <a:rPr lang="pt-BR" dirty="0" err="1"/>
              <a:t>Raspberry</a:t>
            </a:r>
            <a:r>
              <a:rPr lang="pt-BR" dirty="0"/>
              <a:t> </a:t>
            </a:r>
            <a:r>
              <a:rPr lang="pt-BR" dirty="0" err="1"/>
              <a:t>Pi</a:t>
            </a:r>
            <a:r>
              <a:rPr lang="pt-BR" dirty="0"/>
              <a:t> 3</a:t>
            </a:r>
          </a:p>
          <a:p>
            <a:r>
              <a:rPr lang="pt-BR" dirty="0" smtClean="0"/>
              <a:t>Firmware desenvolvido com Java utilizando a biblioteca </a:t>
            </a:r>
            <a:r>
              <a:rPr lang="pt-BR" dirty="0" err="1" smtClean="0"/>
              <a:t>BlueCove</a:t>
            </a:r>
            <a:endParaRPr lang="pt-BR" dirty="0" smtClean="0"/>
          </a:p>
          <a:p>
            <a:r>
              <a:rPr lang="pt-BR" dirty="0" smtClean="0"/>
              <a:t>Web com HTML, CSS e </a:t>
            </a:r>
            <a:r>
              <a:rPr lang="pt-BR" dirty="0" err="1" smtClean="0"/>
              <a:t>Javascript</a:t>
            </a:r>
            <a:endParaRPr lang="pt-BR" dirty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2388" y="1979377"/>
            <a:ext cx="4943834" cy="404383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80001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b="1" dirty="0" smtClean="0"/>
              <a:t>Especificação</a:t>
            </a:r>
            <a:endParaRPr lang="pt-BR" b="1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4063055" y="3509963"/>
            <a:ext cx="5523986" cy="1852869"/>
          </a:xfrm>
        </p:spPr>
        <p:txBody>
          <a:bodyPr>
            <a:noAutofit/>
          </a:bodyPr>
          <a:lstStyle/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pt-BR" sz="1700" dirty="0" smtClean="0"/>
              <a:t>Requisitos Funcionais e Não Funcionais</a:t>
            </a:r>
          </a:p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pt-BR" sz="1700" dirty="0" smtClean="0"/>
              <a:t>Diagrama de casos de uso</a:t>
            </a:r>
          </a:p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pt-BR" sz="1700" dirty="0" smtClean="0"/>
              <a:t>Diagrama de arquitetura</a:t>
            </a:r>
          </a:p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pt-BR" sz="1700" dirty="0" smtClean="0"/>
              <a:t>Diagrama de atividades para inicialização do servidor </a:t>
            </a:r>
          </a:p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pt-BR" sz="1700" dirty="0" smtClean="0"/>
              <a:t>Diagrama de atividades para sincronização de processos</a:t>
            </a:r>
            <a:endParaRPr lang="pt-BR" sz="1700" dirty="0"/>
          </a:p>
        </p:txBody>
      </p:sp>
    </p:spTree>
    <p:extLst>
      <p:ext uri="{BB962C8B-B14F-4D97-AF65-F5344CB8AC3E}">
        <p14:creationId xmlns:p14="http://schemas.microsoft.com/office/powerpoint/2010/main" val="1180919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Requisitos Funcionais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pt-BR" sz="3200" dirty="0" smtClean="0"/>
              <a:t>Desligar e ligar o sistema operacional </a:t>
            </a:r>
          </a:p>
          <a:p>
            <a:r>
              <a:rPr lang="pt-BR" sz="3200" dirty="0" smtClean="0"/>
              <a:t>Reiniciar o sistema embarcado</a:t>
            </a:r>
          </a:p>
          <a:p>
            <a:r>
              <a:rPr lang="pt-BR" sz="3200" dirty="0" smtClean="0"/>
              <a:t>Configurar </a:t>
            </a:r>
            <a:r>
              <a:rPr lang="pt-BR" sz="3200" dirty="0" smtClean="0"/>
              <a:t>aplicação (e-mail, telefone e notificações)</a:t>
            </a:r>
            <a:endParaRPr lang="pt-BR" sz="3200" dirty="0" smtClean="0"/>
          </a:p>
          <a:p>
            <a:r>
              <a:rPr lang="pt-BR" sz="3200" dirty="0" smtClean="0"/>
              <a:t>Disponibilizar posição geográfica, imagens do veículo e dados da porta OBD2 em tempo real</a:t>
            </a:r>
          </a:p>
          <a:p>
            <a:r>
              <a:rPr lang="pt-BR" sz="3200" dirty="0" smtClean="0"/>
              <a:t>Informar estado de execução do servidor embarcado por meio de </a:t>
            </a:r>
            <a:r>
              <a:rPr lang="pt-BR" sz="3200" dirty="0" err="1" smtClean="0"/>
              <a:t>LEDs</a:t>
            </a:r>
            <a:endParaRPr lang="pt-BR" sz="3200" dirty="0" smtClean="0"/>
          </a:p>
          <a:p>
            <a:r>
              <a:rPr lang="pt-BR" sz="3200" dirty="0" smtClean="0"/>
              <a:t>Notificar o usuário por meio de mensagens de texto e e-mail no caso de falhas </a:t>
            </a:r>
            <a:r>
              <a:rPr lang="pt-BR" sz="3200" dirty="0" err="1" smtClean="0"/>
              <a:t>DTCs</a:t>
            </a:r>
            <a:endParaRPr lang="pt-BR" sz="3200" dirty="0"/>
          </a:p>
        </p:txBody>
      </p:sp>
    </p:spTree>
    <p:extLst>
      <p:ext uri="{BB962C8B-B14F-4D97-AF65-F5344CB8AC3E}">
        <p14:creationId xmlns:p14="http://schemas.microsoft.com/office/powerpoint/2010/main" val="721652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Requisitos Não Funcionais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095999" y="1848772"/>
            <a:ext cx="6605373" cy="1734065"/>
          </a:xfrm>
        </p:spPr>
        <p:txBody>
          <a:bodyPr/>
          <a:lstStyle/>
          <a:p>
            <a:r>
              <a:rPr lang="pt-BR" u="sng" dirty="0" smtClean="0"/>
              <a:t>Software Embarcado:</a:t>
            </a:r>
          </a:p>
          <a:p>
            <a:pPr lvl="1"/>
            <a:r>
              <a:rPr lang="pt-BR" dirty="0" smtClean="0"/>
              <a:t>Sistema operacional </a:t>
            </a:r>
            <a:r>
              <a:rPr lang="pt-BR" dirty="0" err="1" smtClean="0"/>
              <a:t>Raspian</a:t>
            </a:r>
            <a:endParaRPr lang="pt-BR" dirty="0" smtClean="0"/>
          </a:p>
          <a:p>
            <a:pPr lvl="1"/>
            <a:r>
              <a:rPr lang="pt-BR" dirty="0" smtClean="0"/>
              <a:t>Linguagem de programação Python</a:t>
            </a:r>
          </a:p>
          <a:p>
            <a:pPr lvl="1"/>
            <a:r>
              <a:rPr lang="pt-BR" dirty="0" smtClean="0"/>
              <a:t>Servidor de aplicação </a:t>
            </a:r>
            <a:r>
              <a:rPr lang="pt-BR" dirty="0" err="1" smtClean="0"/>
              <a:t>Flask</a:t>
            </a:r>
            <a:endParaRPr lang="pt-BR" dirty="0"/>
          </a:p>
          <a:p>
            <a:pPr lvl="1"/>
            <a:endParaRPr lang="pt-BR" dirty="0" smtClean="0"/>
          </a:p>
          <a:p>
            <a:pPr marL="457200" lvl="1" indent="0">
              <a:buNone/>
            </a:pPr>
            <a:endParaRPr lang="pt-BR" dirty="0" smtClean="0"/>
          </a:p>
          <a:p>
            <a:endParaRPr lang="pt-BR" dirty="0" smtClean="0"/>
          </a:p>
          <a:p>
            <a:endParaRPr lang="pt-BR" dirty="0"/>
          </a:p>
        </p:txBody>
      </p:sp>
      <p:sp>
        <p:nvSpPr>
          <p:cNvPr id="4" name="Espaço Reservado para Conteúdo 2"/>
          <p:cNvSpPr txBox="1">
            <a:spLocks/>
          </p:cNvSpPr>
          <p:nvPr/>
        </p:nvSpPr>
        <p:spPr>
          <a:xfrm>
            <a:off x="838200" y="1716345"/>
            <a:ext cx="4569941" cy="28680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u="sng" dirty="0" smtClean="0"/>
              <a:t>Hardware:</a:t>
            </a:r>
          </a:p>
          <a:p>
            <a:pPr lvl="1"/>
            <a:r>
              <a:rPr lang="pt-BR" dirty="0" err="1" smtClean="0"/>
              <a:t>Raspberry</a:t>
            </a:r>
            <a:r>
              <a:rPr lang="pt-BR" dirty="0" smtClean="0"/>
              <a:t> </a:t>
            </a:r>
            <a:r>
              <a:rPr lang="pt-BR" dirty="0" err="1" smtClean="0"/>
              <a:t>Pi</a:t>
            </a:r>
            <a:r>
              <a:rPr lang="pt-BR" dirty="0" smtClean="0"/>
              <a:t> Zero W</a:t>
            </a:r>
          </a:p>
          <a:p>
            <a:pPr lvl="1"/>
            <a:r>
              <a:rPr lang="pt-BR" dirty="0" smtClean="0"/>
              <a:t>Adaptador ELM327 Bluetooth</a:t>
            </a:r>
          </a:p>
          <a:p>
            <a:pPr lvl="1"/>
            <a:r>
              <a:rPr lang="pt-BR" dirty="0" smtClean="0"/>
              <a:t>GPS </a:t>
            </a:r>
            <a:r>
              <a:rPr lang="pt-BR" dirty="0" err="1" smtClean="0"/>
              <a:t>Ubox</a:t>
            </a:r>
            <a:r>
              <a:rPr lang="pt-BR" dirty="0" smtClean="0"/>
              <a:t> GY-GPS6MV2</a:t>
            </a:r>
          </a:p>
          <a:p>
            <a:pPr lvl="1"/>
            <a:r>
              <a:rPr lang="pt-BR" dirty="0" err="1" smtClean="0"/>
              <a:t>Raspberry</a:t>
            </a:r>
            <a:r>
              <a:rPr lang="pt-BR" dirty="0" smtClean="0"/>
              <a:t> </a:t>
            </a:r>
            <a:r>
              <a:rPr lang="pt-BR" dirty="0" err="1" smtClean="0"/>
              <a:t>Pi</a:t>
            </a:r>
            <a:r>
              <a:rPr lang="pt-BR" dirty="0" smtClean="0"/>
              <a:t> </a:t>
            </a:r>
            <a:r>
              <a:rPr lang="pt-BR" dirty="0" err="1" smtClean="0"/>
              <a:t>Camera</a:t>
            </a:r>
            <a:r>
              <a:rPr lang="pt-BR" dirty="0" smtClean="0"/>
              <a:t> 1.3</a:t>
            </a:r>
          </a:p>
          <a:p>
            <a:pPr lvl="1"/>
            <a:r>
              <a:rPr lang="pt-BR" dirty="0" smtClean="0"/>
              <a:t>Modem USB 3G ZTE MF626</a:t>
            </a:r>
          </a:p>
          <a:p>
            <a:pPr lvl="1"/>
            <a:r>
              <a:rPr lang="pt-BR" dirty="0" smtClean="0"/>
              <a:t>Chip da operadora TIM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pt-BR" dirty="0" smtClean="0"/>
          </a:p>
          <a:p>
            <a:endParaRPr lang="pt-BR" dirty="0" smtClean="0"/>
          </a:p>
          <a:p>
            <a:endParaRPr lang="pt-BR" dirty="0"/>
          </a:p>
        </p:txBody>
      </p:sp>
      <p:sp>
        <p:nvSpPr>
          <p:cNvPr id="5" name="Espaço Reservado para Conteúdo 2"/>
          <p:cNvSpPr txBox="1">
            <a:spLocks/>
          </p:cNvSpPr>
          <p:nvPr/>
        </p:nvSpPr>
        <p:spPr>
          <a:xfrm>
            <a:off x="6095999" y="3740922"/>
            <a:ext cx="6605373" cy="16868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u="sng" dirty="0" smtClean="0"/>
              <a:t>Aplicativo Mobile:</a:t>
            </a:r>
          </a:p>
          <a:p>
            <a:pPr lvl="1"/>
            <a:r>
              <a:rPr lang="pt-BR" dirty="0"/>
              <a:t>Linguagem de programação </a:t>
            </a:r>
            <a:r>
              <a:rPr lang="pt-BR" dirty="0" err="1" smtClean="0"/>
              <a:t>Typescript</a:t>
            </a:r>
            <a:endParaRPr lang="pt-BR" dirty="0" smtClean="0"/>
          </a:p>
          <a:p>
            <a:pPr lvl="1"/>
            <a:r>
              <a:rPr lang="pt-BR" dirty="0" err="1" smtClean="0"/>
              <a:t>Ionic</a:t>
            </a:r>
            <a:r>
              <a:rPr lang="pt-BR" dirty="0" smtClean="0"/>
              <a:t> Framework</a:t>
            </a:r>
          </a:p>
          <a:p>
            <a:pPr lvl="1"/>
            <a:r>
              <a:rPr lang="pt-BR" dirty="0" smtClean="0"/>
              <a:t>Banco de dados </a:t>
            </a:r>
            <a:r>
              <a:rPr lang="pt-BR" dirty="0" err="1" smtClean="0"/>
              <a:t>IndexedDB</a:t>
            </a:r>
            <a:endParaRPr lang="pt-BR" dirty="0" smtClean="0"/>
          </a:p>
          <a:p>
            <a:pPr lvl="1"/>
            <a:endParaRPr lang="pt-BR" dirty="0" smtClean="0"/>
          </a:p>
          <a:p>
            <a:pPr marL="457200" lvl="1" indent="0">
              <a:buFont typeface="Arial" panose="020B0604020202020204" pitchFamily="34" charset="0"/>
              <a:buNone/>
            </a:pPr>
            <a:endParaRPr lang="pt-BR" dirty="0" smtClean="0"/>
          </a:p>
          <a:p>
            <a:endParaRPr lang="pt-BR" dirty="0" smtClean="0"/>
          </a:p>
          <a:p>
            <a:endParaRPr lang="pt-BR" dirty="0"/>
          </a:p>
        </p:txBody>
      </p:sp>
      <p:sp>
        <p:nvSpPr>
          <p:cNvPr id="6" name="Espaço Reservado para Conteúdo 2"/>
          <p:cNvSpPr txBox="1">
            <a:spLocks/>
          </p:cNvSpPr>
          <p:nvPr/>
        </p:nvSpPr>
        <p:spPr>
          <a:xfrm>
            <a:off x="838200" y="4718671"/>
            <a:ext cx="6605373" cy="16868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u="sng" dirty="0" smtClean="0"/>
              <a:t>Simuladores:</a:t>
            </a:r>
          </a:p>
          <a:p>
            <a:pPr lvl="1"/>
            <a:r>
              <a:rPr lang="pt-BR" dirty="0" err="1" smtClean="0"/>
              <a:t>OBDSim</a:t>
            </a:r>
            <a:endParaRPr lang="pt-BR" dirty="0" smtClean="0"/>
          </a:p>
          <a:p>
            <a:pPr lvl="1"/>
            <a:r>
              <a:rPr lang="pt-BR" dirty="0" smtClean="0"/>
              <a:t>ECU </a:t>
            </a:r>
            <a:r>
              <a:rPr lang="pt-BR" dirty="0" err="1" smtClean="0"/>
              <a:t>Engine</a:t>
            </a:r>
            <a:r>
              <a:rPr lang="pt-BR" dirty="0" smtClean="0"/>
              <a:t> Pro</a:t>
            </a:r>
          </a:p>
          <a:p>
            <a:pPr lvl="1"/>
            <a:endParaRPr lang="pt-BR" dirty="0" smtClean="0"/>
          </a:p>
          <a:p>
            <a:pPr marL="457200" lvl="1" indent="0">
              <a:buFont typeface="Arial" panose="020B0604020202020204" pitchFamily="34" charset="0"/>
              <a:buNone/>
            </a:pPr>
            <a:endParaRPr lang="pt-BR" dirty="0" smtClean="0"/>
          </a:p>
          <a:p>
            <a:endParaRPr lang="pt-BR" dirty="0" smtClean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8032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Diagrama de caso de uso</a:t>
            </a:r>
            <a:endParaRPr lang="pt-BR" b="1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0807" y="1279889"/>
            <a:ext cx="9670385" cy="5578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72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Diagrama de arquitetura</a:t>
            </a:r>
            <a:endParaRPr lang="pt-BR" b="1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0549" y="1330639"/>
            <a:ext cx="6010901" cy="5527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478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/>
          <a:srcRect t="341"/>
          <a:stretch/>
        </p:blipFill>
        <p:spPr>
          <a:xfrm>
            <a:off x="4083608" y="1684524"/>
            <a:ext cx="4024784" cy="5173476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Diagrama de atividades para inicialização do </a:t>
            </a:r>
            <a:r>
              <a:rPr lang="pt-BR" b="1" dirty="0"/>
              <a:t>servidor </a:t>
            </a:r>
          </a:p>
        </p:txBody>
      </p:sp>
    </p:spTree>
    <p:extLst>
      <p:ext uri="{BB962C8B-B14F-4D97-AF65-F5344CB8AC3E}">
        <p14:creationId xmlns:p14="http://schemas.microsoft.com/office/powerpoint/2010/main" val="2584881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b="1" dirty="0"/>
              <a:t>Diagrama de atividades para sincronização de </a:t>
            </a:r>
            <a:r>
              <a:rPr lang="pt-BR" b="1" dirty="0" smtClean="0"/>
              <a:t>processos</a:t>
            </a:r>
            <a:endParaRPr lang="pt-BR" b="1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0366" y="1690688"/>
            <a:ext cx="2558971" cy="51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552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b="1" dirty="0" smtClean="0"/>
              <a:t>Implementação</a:t>
            </a:r>
            <a:endParaRPr lang="pt-BR" b="1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3732855" y="3540126"/>
            <a:ext cx="5523986" cy="1852869"/>
          </a:xfrm>
        </p:spPr>
        <p:txBody>
          <a:bodyPr>
            <a:noAutofit/>
          </a:bodyPr>
          <a:lstStyle/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pt-BR" sz="1700" dirty="0" smtClean="0"/>
              <a:t>Construção do Hardware</a:t>
            </a:r>
          </a:p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pt-BR" sz="1700" dirty="0" smtClean="0"/>
              <a:t>Esquema Elétrico</a:t>
            </a:r>
          </a:p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pt-BR" sz="1700" dirty="0" smtClean="0"/>
              <a:t>Hardware Montado</a:t>
            </a:r>
          </a:p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pt-BR" sz="1700" dirty="0" smtClean="0"/>
              <a:t>Técnicas e Ferramentas Utilizadas</a:t>
            </a:r>
          </a:p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pt-BR" sz="1700" dirty="0" smtClean="0"/>
              <a:t>Simuladores De Central Automotiva</a:t>
            </a:r>
            <a:endParaRPr lang="pt-BR" sz="1700" dirty="0"/>
          </a:p>
        </p:txBody>
      </p:sp>
    </p:spTree>
    <p:extLst>
      <p:ext uri="{BB962C8B-B14F-4D97-AF65-F5344CB8AC3E}">
        <p14:creationId xmlns:p14="http://schemas.microsoft.com/office/powerpoint/2010/main" val="3975378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Motivação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597572"/>
            <a:ext cx="10515600" cy="5160580"/>
          </a:xfrm>
        </p:spPr>
        <p:txBody>
          <a:bodyPr>
            <a:normAutofit/>
          </a:bodyPr>
          <a:lstStyle/>
          <a:p>
            <a:r>
              <a:rPr lang="pt-BR" sz="3200" dirty="0" smtClean="0"/>
              <a:t>Alto índice de furtos a veículos</a:t>
            </a:r>
          </a:p>
          <a:p>
            <a:r>
              <a:rPr lang="pt-BR" sz="3200" dirty="0" smtClean="0"/>
              <a:t>Falhas mecânicas causadas por falta de manutenção</a:t>
            </a:r>
          </a:p>
          <a:p>
            <a:r>
              <a:rPr lang="pt-BR" sz="3200" dirty="0" smtClean="0"/>
              <a:t>Integrar as soluções de </a:t>
            </a:r>
            <a:r>
              <a:rPr lang="pt-BR" sz="3200" dirty="0" err="1" smtClean="0"/>
              <a:t>Staroski</a:t>
            </a:r>
            <a:r>
              <a:rPr lang="pt-BR" sz="3200" dirty="0" smtClean="0"/>
              <a:t> (2016) e Baumgarten (2016) em uma única plataforma</a:t>
            </a:r>
          </a:p>
          <a:p>
            <a:r>
              <a:rPr lang="pt-BR" sz="3200" dirty="0" smtClean="0"/>
              <a:t>Explorar os recursos de uma nova placa</a:t>
            </a:r>
          </a:p>
          <a:p>
            <a:r>
              <a:rPr lang="pt-BR" sz="3200" dirty="0" smtClean="0"/>
              <a:t>Principais interesses de aprendizado:</a:t>
            </a:r>
          </a:p>
          <a:p>
            <a:pPr lvl="1"/>
            <a:r>
              <a:rPr lang="pt-BR" sz="2800" dirty="0" smtClean="0"/>
              <a:t>Linguagem de programação Python</a:t>
            </a:r>
          </a:p>
          <a:p>
            <a:pPr lvl="1"/>
            <a:r>
              <a:rPr lang="pt-BR" sz="2800" dirty="0" smtClean="0"/>
              <a:t>Internet da Coisas (</a:t>
            </a:r>
            <a:r>
              <a:rPr lang="pt-BR" sz="2800" dirty="0" err="1" smtClean="0"/>
              <a:t>IoT</a:t>
            </a:r>
            <a:r>
              <a:rPr lang="pt-BR" sz="2800" dirty="0" smtClean="0"/>
              <a:t>)</a:t>
            </a:r>
          </a:p>
          <a:p>
            <a:pPr lvl="1"/>
            <a:r>
              <a:rPr lang="pt-BR" sz="2800" dirty="0" smtClean="0"/>
              <a:t>Hardware</a:t>
            </a:r>
          </a:p>
          <a:p>
            <a:pPr lvl="1"/>
            <a:r>
              <a:rPr lang="pt-BR" sz="2800" dirty="0" smtClean="0"/>
              <a:t>Redes</a:t>
            </a:r>
          </a:p>
          <a:p>
            <a:pPr lvl="1"/>
            <a:endParaRPr lang="pt-BR" sz="2800" dirty="0"/>
          </a:p>
        </p:txBody>
      </p:sp>
    </p:spTree>
    <p:extLst>
      <p:ext uri="{BB962C8B-B14F-4D97-AF65-F5344CB8AC3E}">
        <p14:creationId xmlns:p14="http://schemas.microsoft.com/office/powerpoint/2010/main" val="3369354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Construção do Hardware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err="1"/>
              <a:t>Raspberry</a:t>
            </a:r>
            <a:r>
              <a:rPr lang="pt-BR" dirty="0"/>
              <a:t> </a:t>
            </a:r>
            <a:r>
              <a:rPr lang="pt-BR" dirty="0" err="1"/>
              <a:t>Pi</a:t>
            </a:r>
            <a:r>
              <a:rPr lang="pt-BR" dirty="0"/>
              <a:t> Zero W</a:t>
            </a:r>
          </a:p>
          <a:p>
            <a:r>
              <a:rPr lang="pt-BR" dirty="0"/>
              <a:t>Adaptador ELM327 Bluetooth</a:t>
            </a:r>
          </a:p>
          <a:p>
            <a:r>
              <a:rPr lang="pt-BR" dirty="0"/>
              <a:t>GPS </a:t>
            </a:r>
            <a:r>
              <a:rPr lang="pt-BR" dirty="0" err="1"/>
              <a:t>Ubox</a:t>
            </a:r>
            <a:r>
              <a:rPr lang="pt-BR" dirty="0"/>
              <a:t> GY-GPS6MV2</a:t>
            </a:r>
          </a:p>
          <a:p>
            <a:r>
              <a:rPr lang="pt-BR" dirty="0" err="1"/>
              <a:t>Raspberry</a:t>
            </a:r>
            <a:r>
              <a:rPr lang="pt-BR" dirty="0"/>
              <a:t> </a:t>
            </a:r>
            <a:r>
              <a:rPr lang="pt-BR" dirty="0" err="1"/>
              <a:t>Pi</a:t>
            </a:r>
            <a:r>
              <a:rPr lang="pt-BR" dirty="0"/>
              <a:t> </a:t>
            </a:r>
            <a:r>
              <a:rPr lang="pt-BR" dirty="0" err="1"/>
              <a:t>Camera</a:t>
            </a:r>
            <a:r>
              <a:rPr lang="pt-BR" dirty="0"/>
              <a:t> 1.3</a:t>
            </a:r>
          </a:p>
          <a:p>
            <a:r>
              <a:rPr lang="pt-BR" dirty="0"/>
              <a:t>Modem USB 3G ZTE MF626</a:t>
            </a:r>
          </a:p>
          <a:p>
            <a:r>
              <a:rPr lang="pt-BR" dirty="0" err="1" smtClean="0"/>
              <a:t>LEDs</a:t>
            </a:r>
            <a:endParaRPr lang="pt-BR" dirty="0" smtClean="0"/>
          </a:p>
          <a:p>
            <a:r>
              <a:rPr lang="pt-BR" dirty="0" smtClean="0"/>
              <a:t>Botões Switch</a:t>
            </a:r>
            <a:endParaRPr lang="pt-BR" dirty="0"/>
          </a:p>
          <a:p>
            <a:endParaRPr lang="pt-BR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4176" y="3581003"/>
            <a:ext cx="5767824" cy="3175544"/>
          </a:xfrm>
          <a:prstGeom prst="rect">
            <a:avLst/>
          </a:prstGeom>
        </p:spPr>
      </p:pic>
      <p:pic>
        <p:nvPicPr>
          <p:cNvPr id="1027" name="Imagem 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7375" y="0"/>
            <a:ext cx="1454150" cy="1446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Imagem 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672" y="4540345"/>
            <a:ext cx="2423504" cy="22162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Imagem 1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01" r="24183"/>
          <a:stretch/>
        </p:blipFill>
        <p:spPr bwMode="auto">
          <a:xfrm>
            <a:off x="9800213" y="1250501"/>
            <a:ext cx="914400" cy="2195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Imagem 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4014" y="1363522"/>
            <a:ext cx="1896348" cy="19091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40350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Esquema Elétrico</a:t>
            </a:r>
            <a:endParaRPr lang="pt-BR" b="1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0744" y="1224887"/>
            <a:ext cx="7910512" cy="5633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196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Hardware Montado</a:t>
            </a:r>
            <a:endParaRPr lang="pt-BR" b="1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1175" y="1690688"/>
            <a:ext cx="8629650" cy="437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368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Técnicas e Ferramentas </a:t>
            </a:r>
            <a:r>
              <a:rPr lang="pt-BR" b="1" dirty="0" smtClean="0"/>
              <a:t>Utilizadas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r>
              <a:rPr lang="pt-BR" dirty="0" smtClean="0"/>
              <a:t>Sistema Embarcado</a:t>
            </a:r>
          </a:p>
          <a:p>
            <a:pPr lvl="1"/>
            <a:r>
              <a:rPr lang="pt-BR" dirty="0" smtClean="0"/>
              <a:t>Python 2.7</a:t>
            </a:r>
          </a:p>
          <a:p>
            <a:pPr lvl="1"/>
            <a:r>
              <a:rPr lang="pt-BR" dirty="0" err="1" smtClean="0"/>
              <a:t>Flask</a:t>
            </a:r>
            <a:endParaRPr lang="pt-BR" dirty="0" smtClean="0"/>
          </a:p>
          <a:p>
            <a:pPr lvl="1"/>
            <a:r>
              <a:rPr lang="pt-BR" dirty="0" smtClean="0"/>
              <a:t>Bibliotecas:</a:t>
            </a:r>
          </a:p>
          <a:p>
            <a:pPr lvl="2"/>
            <a:r>
              <a:rPr lang="pt-BR" dirty="0" err="1" smtClean="0"/>
              <a:t>python-obd</a:t>
            </a:r>
            <a:endParaRPr lang="pt-BR" dirty="0" smtClean="0"/>
          </a:p>
          <a:p>
            <a:pPr lvl="2"/>
            <a:r>
              <a:rPr lang="pt-BR" dirty="0" err="1" smtClean="0"/>
              <a:t>flask</a:t>
            </a:r>
            <a:r>
              <a:rPr lang="pt-BR" dirty="0" smtClean="0"/>
              <a:t>-</a:t>
            </a:r>
            <a:r>
              <a:rPr lang="pt-BR" dirty="0" err="1" smtClean="0"/>
              <a:t>video</a:t>
            </a:r>
            <a:r>
              <a:rPr lang="pt-BR" dirty="0" smtClean="0"/>
              <a:t>-streaming</a:t>
            </a:r>
          </a:p>
        </p:txBody>
      </p:sp>
      <p:sp>
        <p:nvSpPr>
          <p:cNvPr id="4" name="Espaço Reservado para Conteúdo 2"/>
          <p:cNvSpPr txBox="1">
            <a:spLocks/>
          </p:cNvSpPr>
          <p:nvPr/>
        </p:nvSpPr>
        <p:spPr>
          <a:xfrm>
            <a:off x="5689600" y="1825625"/>
            <a:ext cx="5257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 smtClean="0"/>
              <a:t>Aplicativo Mobile</a:t>
            </a:r>
          </a:p>
          <a:p>
            <a:pPr lvl="1"/>
            <a:r>
              <a:rPr lang="pt-BR" dirty="0" err="1" smtClean="0"/>
              <a:t>Typescript</a:t>
            </a:r>
            <a:endParaRPr lang="pt-BR" dirty="0" smtClean="0"/>
          </a:p>
          <a:p>
            <a:pPr lvl="1"/>
            <a:r>
              <a:rPr lang="pt-BR" dirty="0" err="1" smtClean="0"/>
              <a:t>Ionic</a:t>
            </a:r>
            <a:r>
              <a:rPr lang="pt-BR" dirty="0" smtClean="0"/>
              <a:t> Framework</a:t>
            </a:r>
          </a:p>
          <a:p>
            <a:pPr lvl="1"/>
            <a:r>
              <a:rPr lang="pt-BR" dirty="0" smtClean="0"/>
              <a:t>Bibliotecas:</a:t>
            </a:r>
          </a:p>
          <a:p>
            <a:pPr lvl="2"/>
            <a:r>
              <a:rPr lang="pt-BR" dirty="0" err="1" smtClean="0"/>
              <a:t>AngularJS</a:t>
            </a:r>
            <a:endParaRPr lang="pt-BR" dirty="0" smtClean="0"/>
          </a:p>
          <a:p>
            <a:pPr lvl="2"/>
            <a:r>
              <a:rPr lang="pt-BR" dirty="0" err="1" smtClean="0"/>
              <a:t>AgmCoreModule</a:t>
            </a:r>
            <a:endParaRPr lang="pt-BR" dirty="0" smtClean="0"/>
          </a:p>
          <a:p>
            <a:pPr lvl="2"/>
            <a:r>
              <a:rPr lang="pt-BR" dirty="0" err="1" smtClean="0"/>
              <a:t>IonicStorage</a:t>
            </a:r>
            <a:endParaRPr lang="pt-BR" dirty="0" smtClean="0"/>
          </a:p>
          <a:p>
            <a:pPr lvl="2"/>
            <a:r>
              <a:rPr lang="pt-BR" dirty="0" err="1" smtClean="0"/>
              <a:t>GaugesModule</a:t>
            </a:r>
            <a:endParaRPr lang="pt-BR" dirty="0" smtClean="0"/>
          </a:p>
        </p:txBody>
      </p:sp>
    </p:spTree>
    <p:extLst>
      <p:ext uri="{BB962C8B-B14F-4D97-AF65-F5344CB8AC3E}">
        <p14:creationId xmlns:p14="http://schemas.microsoft.com/office/powerpoint/2010/main" val="2074148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Simuladores De Central Automotiva</a:t>
            </a:r>
            <a:endParaRPr lang="pt-BR" b="1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701" y="1825298"/>
            <a:ext cx="5772148" cy="3575460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9699" y="1825298"/>
            <a:ext cx="5397500" cy="4759372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2596702" y="1456066"/>
            <a:ext cx="13724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 err="1"/>
              <a:t>OBDSim</a:t>
            </a:r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7980619" y="1456066"/>
            <a:ext cx="2415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 smtClean="0"/>
              <a:t>ECU </a:t>
            </a:r>
            <a:r>
              <a:rPr lang="pt-BR" sz="2800" dirty="0" err="1" smtClean="0"/>
              <a:t>Engine</a:t>
            </a:r>
            <a:r>
              <a:rPr lang="pt-BR" sz="2800" dirty="0" smtClean="0"/>
              <a:t> Pro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29097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b="1" dirty="0" smtClean="0"/>
              <a:t>Operacionalidade da Implementação</a:t>
            </a:r>
            <a:endParaRPr lang="pt-BR" b="1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4977927" y="3509963"/>
            <a:ext cx="2236145" cy="731837"/>
          </a:xfrm>
        </p:spPr>
        <p:txBody>
          <a:bodyPr>
            <a:noAutofit/>
          </a:bodyPr>
          <a:lstStyle/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pt-BR" sz="1700" dirty="0" smtClean="0"/>
              <a:t>Hardware Instalado</a:t>
            </a:r>
          </a:p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pt-BR" sz="1700" dirty="0" smtClean="0"/>
              <a:t>Aplicativo Mobile</a:t>
            </a:r>
            <a:endParaRPr lang="pt-BR" sz="1700" dirty="0"/>
          </a:p>
        </p:txBody>
      </p:sp>
    </p:spTree>
    <p:extLst>
      <p:ext uri="{BB962C8B-B14F-4D97-AF65-F5344CB8AC3E}">
        <p14:creationId xmlns:p14="http://schemas.microsoft.com/office/powerpoint/2010/main" val="1074417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Hardware Instalado</a:t>
            </a:r>
            <a:endParaRPr lang="pt-BR" b="1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9400" y="1404362"/>
            <a:ext cx="9093200" cy="545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106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Aplicativo Mobile</a:t>
            </a:r>
            <a:endParaRPr lang="pt-BR" b="1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0128" y="1221127"/>
            <a:ext cx="3791743" cy="5636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528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b="1" dirty="0" smtClean="0"/>
              <a:t>Análise dos Resultados</a:t>
            </a:r>
            <a:endParaRPr lang="pt-BR" b="1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4387377" y="3509963"/>
            <a:ext cx="3417245" cy="1852869"/>
          </a:xfrm>
        </p:spPr>
        <p:txBody>
          <a:bodyPr>
            <a:noAutofit/>
          </a:bodyPr>
          <a:lstStyle/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pt-BR" sz="1700" dirty="0" smtClean="0"/>
              <a:t>Modems 3G/4G </a:t>
            </a:r>
          </a:p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pt-BR" sz="1700" dirty="0" smtClean="0"/>
              <a:t>Operadoras De Telefonia Móvel</a:t>
            </a:r>
          </a:p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pt-BR" sz="1700" dirty="0" smtClean="0"/>
              <a:t>Testes Em Veículos</a:t>
            </a:r>
          </a:p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pt-BR" sz="1700" dirty="0" smtClean="0"/>
              <a:t>Experimentos De Falhas DTC</a:t>
            </a:r>
          </a:p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pt-BR" sz="1700" dirty="0" smtClean="0"/>
              <a:t>Comparação Dos Trabalhos</a:t>
            </a:r>
            <a:endParaRPr lang="pt-BR" sz="1700" dirty="0"/>
          </a:p>
        </p:txBody>
      </p:sp>
    </p:spTree>
    <p:extLst>
      <p:ext uri="{BB962C8B-B14F-4D97-AF65-F5344CB8AC3E}">
        <p14:creationId xmlns:p14="http://schemas.microsoft.com/office/powerpoint/2010/main" val="1508858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998200" cy="1325563"/>
          </a:xfrm>
        </p:spPr>
        <p:txBody>
          <a:bodyPr>
            <a:normAutofit/>
          </a:bodyPr>
          <a:lstStyle/>
          <a:p>
            <a:r>
              <a:rPr lang="pt-BR" b="1" dirty="0"/>
              <a:t>Modems </a:t>
            </a:r>
            <a:r>
              <a:rPr lang="pt-BR" b="1" dirty="0" smtClean="0"/>
              <a:t>3G/4G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825625"/>
            <a:ext cx="6642100" cy="4351338"/>
          </a:xfrm>
        </p:spPr>
        <p:txBody>
          <a:bodyPr/>
          <a:lstStyle/>
          <a:p>
            <a:r>
              <a:rPr lang="pt-BR" dirty="0" smtClean="0"/>
              <a:t>Modem </a:t>
            </a:r>
            <a:r>
              <a:rPr lang="pt-BR" dirty="0"/>
              <a:t>USB 3G/4G </a:t>
            </a:r>
            <a:r>
              <a:rPr lang="pt-BR" dirty="0" err="1"/>
              <a:t>Huawei</a:t>
            </a:r>
            <a:r>
              <a:rPr lang="pt-BR" dirty="0"/>
              <a:t> E3272 </a:t>
            </a:r>
            <a:r>
              <a:rPr lang="pt-BR" dirty="0" err="1" smtClean="0"/>
              <a:t>Hilink</a:t>
            </a:r>
            <a:endParaRPr lang="pt-BR" dirty="0" smtClean="0"/>
          </a:p>
          <a:p>
            <a:pPr lvl="1"/>
            <a:r>
              <a:rPr lang="pt-BR" dirty="0" smtClean="0"/>
              <a:t>Não é possível desabilitar o DHCP</a:t>
            </a:r>
          </a:p>
          <a:p>
            <a:pPr lvl="1"/>
            <a:r>
              <a:rPr lang="pt-BR" dirty="0" smtClean="0"/>
              <a:t>Não possui a função Virtual Server </a:t>
            </a:r>
          </a:p>
          <a:p>
            <a:pPr lvl="1"/>
            <a:r>
              <a:rPr lang="pt-BR" dirty="0" smtClean="0"/>
              <a:t>Cria uma conexão Ethernet automaticamente não permitindo controle à conexão</a:t>
            </a:r>
          </a:p>
          <a:p>
            <a:pPr lvl="1"/>
            <a:r>
              <a:rPr lang="pt-BR" dirty="0" smtClean="0"/>
              <a:t>Acesso ao servidor remoto por meio de um serviço de proxy reverso</a:t>
            </a:r>
          </a:p>
          <a:p>
            <a:r>
              <a:rPr lang="pt-BR" dirty="0" smtClean="0"/>
              <a:t>Modem </a:t>
            </a:r>
            <a:r>
              <a:rPr lang="pt-BR" dirty="0"/>
              <a:t>USB 3G ZTE </a:t>
            </a:r>
            <a:r>
              <a:rPr lang="pt-BR" dirty="0" smtClean="0"/>
              <a:t>MF626</a:t>
            </a:r>
          </a:p>
          <a:p>
            <a:pPr lvl="1"/>
            <a:r>
              <a:rPr lang="pt-BR" dirty="0" smtClean="0"/>
              <a:t>Cria uma conexão direta com a operadora por meio de PPP</a:t>
            </a:r>
          </a:p>
          <a:p>
            <a:pPr marL="457200" lvl="1" indent="0">
              <a:buNone/>
            </a:pPr>
            <a:endParaRPr lang="pt-BR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4405" y="2452688"/>
            <a:ext cx="4967595" cy="2322512"/>
          </a:xfrm>
          <a:prstGeom prst="rect">
            <a:avLst/>
          </a:prstGeom>
        </p:spPr>
      </p:pic>
      <p:sp>
        <p:nvSpPr>
          <p:cNvPr id="4" name="CaixaDeTexto 3"/>
          <p:cNvSpPr txBox="1"/>
          <p:nvPr/>
        </p:nvSpPr>
        <p:spPr>
          <a:xfrm>
            <a:off x="11726636" y="3029169"/>
            <a:ext cx="3898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 smtClean="0"/>
              <a:t>*</a:t>
            </a:r>
            <a:endParaRPr lang="pt-BR" sz="3200" b="1" dirty="0"/>
          </a:p>
        </p:txBody>
      </p:sp>
      <p:sp>
        <p:nvSpPr>
          <p:cNvPr id="6" name="CaixaDeTexto 5"/>
          <p:cNvSpPr txBox="1"/>
          <p:nvPr/>
        </p:nvSpPr>
        <p:spPr>
          <a:xfrm>
            <a:off x="838200" y="6465472"/>
            <a:ext cx="7645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* Dados baseados em uma leitura completa dos sensores do simulador </a:t>
            </a:r>
            <a:r>
              <a:rPr lang="pt-BR" dirty="0" err="1" smtClean="0"/>
              <a:t>OBDSim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91289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Objetivo Geral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t-BR" sz="3600" dirty="0" smtClean="0"/>
              <a:t>Construir </a:t>
            </a:r>
            <a:r>
              <a:rPr lang="pt-BR" sz="3600" dirty="0"/>
              <a:t>uma aplicação que abrange desenvolver um </a:t>
            </a:r>
            <a:r>
              <a:rPr lang="pt-BR" sz="3600" b="1" dirty="0"/>
              <a:t>software </a:t>
            </a:r>
            <a:r>
              <a:rPr lang="pt-BR" sz="3600" b="1" dirty="0" smtClean="0"/>
              <a:t>embarcado </a:t>
            </a:r>
            <a:r>
              <a:rPr lang="pt-BR" sz="3600" dirty="0" smtClean="0"/>
              <a:t>e um </a:t>
            </a:r>
            <a:r>
              <a:rPr lang="pt-BR" sz="3600" b="1" dirty="0"/>
              <a:t>aplicativo </a:t>
            </a:r>
            <a:r>
              <a:rPr lang="pt-BR" sz="3600" b="1" i="1" dirty="0" smtClean="0"/>
              <a:t>mobile</a:t>
            </a:r>
            <a:r>
              <a:rPr lang="pt-BR" sz="3600" i="1" dirty="0" smtClean="0"/>
              <a:t>.</a:t>
            </a:r>
          </a:p>
          <a:p>
            <a:pPr marL="0" indent="0">
              <a:buNone/>
            </a:pPr>
            <a:r>
              <a:rPr lang="pt-BR" sz="3600" u="sng" dirty="0" smtClean="0"/>
              <a:t>Software Embarcado</a:t>
            </a:r>
            <a:r>
              <a:rPr lang="pt-BR" sz="3600" dirty="0" smtClean="0"/>
              <a:t>:</a:t>
            </a:r>
            <a:r>
              <a:rPr lang="pt-BR" sz="3600" b="1" dirty="0" smtClean="0"/>
              <a:t> </a:t>
            </a:r>
            <a:r>
              <a:rPr lang="pt-BR" sz="3600" dirty="0" smtClean="0"/>
              <a:t>coletar </a:t>
            </a:r>
            <a:r>
              <a:rPr lang="pt-BR" sz="3600" dirty="0"/>
              <a:t>a posição geográfica, imagens </a:t>
            </a:r>
            <a:r>
              <a:rPr lang="pt-BR" sz="3600" dirty="0" smtClean="0"/>
              <a:t>e </a:t>
            </a:r>
            <a:r>
              <a:rPr lang="pt-BR" sz="3600" dirty="0"/>
              <a:t>dados da porta </a:t>
            </a:r>
            <a:r>
              <a:rPr lang="pt-BR" sz="3600" dirty="0" err="1" smtClean="0"/>
              <a:t>OnBoard</a:t>
            </a:r>
            <a:r>
              <a:rPr lang="pt-BR" sz="3600" dirty="0" smtClean="0"/>
              <a:t> </a:t>
            </a:r>
            <a:r>
              <a:rPr lang="pt-BR" sz="3600" dirty="0" err="1" smtClean="0"/>
              <a:t>Diagnostic</a:t>
            </a:r>
            <a:r>
              <a:rPr lang="pt-BR" sz="3600" dirty="0" smtClean="0"/>
              <a:t> (OBD) </a:t>
            </a:r>
            <a:r>
              <a:rPr lang="pt-BR" sz="3600" dirty="0"/>
              <a:t>de um </a:t>
            </a:r>
            <a:r>
              <a:rPr lang="pt-BR" sz="3600" dirty="0" smtClean="0"/>
              <a:t>automóvel.</a:t>
            </a:r>
          </a:p>
          <a:p>
            <a:pPr marL="0" indent="0">
              <a:buNone/>
            </a:pPr>
            <a:r>
              <a:rPr lang="pt-BR" sz="3600" u="sng" dirty="0" smtClean="0"/>
              <a:t>Aplicativo </a:t>
            </a:r>
            <a:r>
              <a:rPr lang="pt-BR" sz="3600" i="1" u="sng" dirty="0" smtClean="0"/>
              <a:t>Mobile</a:t>
            </a:r>
            <a:r>
              <a:rPr lang="pt-BR" sz="3600" i="1" dirty="0" smtClean="0"/>
              <a:t>:</a:t>
            </a:r>
            <a:r>
              <a:rPr lang="pt-BR" sz="3600" dirty="0" smtClean="0"/>
              <a:t> capturar e disponibilizar </a:t>
            </a:r>
            <a:r>
              <a:rPr lang="pt-BR" sz="3600" dirty="0"/>
              <a:t>as informações desse software embarcado</a:t>
            </a:r>
            <a:r>
              <a:rPr lang="pt-BR" sz="3600" dirty="0" smtClean="0"/>
              <a:t>.</a:t>
            </a:r>
            <a:endParaRPr lang="pt-BR" sz="3600" dirty="0"/>
          </a:p>
          <a:p>
            <a:endParaRPr lang="pt-BR" sz="3000" dirty="0"/>
          </a:p>
        </p:txBody>
      </p:sp>
    </p:spTree>
    <p:extLst>
      <p:ext uri="{BB962C8B-B14F-4D97-AF65-F5344CB8AC3E}">
        <p14:creationId xmlns:p14="http://schemas.microsoft.com/office/powerpoint/2010/main" val="1115904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Operadoras de Telefonia Móvel</a:t>
            </a:r>
            <a:endParaRPr lang="pt-BR" b="1" dirty="0"/>
          </a:p>
        </p:txBody>
      </p:sp>
      <p:graphicFrame>
        <p:nvGraphicFramePr>
          <p:cNvPr id="4" name="Espaço Reservado para Conteúdo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79159258"/>
              </p:ext>
            </p:extLst>
          </p:nvPr>
        </p:nvGraphicFramePr>
        <p:xfrm>
          <a:off x="838200" y="1601788"/>
          <a:ext cx="10515600" cy="17678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3603334000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1590310820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1447327258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16503181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3200" dirty="0" smtClean="0"/>
                        <a:t>OI</a:t>
                      </a:r>
                      <a:endParaRPr lang="pt-BR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dirty="0" smtClean="0"/>
                        <a:t>VIVO</a:t>
                      </a:r>
                      <a:endParaRPr lang="pt-BR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dirty="0" smtClean="0"/>
                        <a:t>CLARO</a:t>
                      </a:r>
                      <a:endParaRPr lang="pt-BR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3200" dirty="0" smtClean="0"/>
                        <a:t>TIM</a:t>
                      </a:r>
                      <a:endParaRPr lang="pt-BR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9777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2400" dirty="0" smtClean="0"/>
                        <a:t>Não</a:t>
                      </a:r>
                      <a:r>
                        <a:rPr lang="pt-BR" sz="2400" baseline="0" dirty="0" smtClean="0"/>
                        <a:t> foi testada por problemas no chip adquirido</a:t>
                      </a:r>
                      <a:endParaRPr lang="pt-BR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dirty="0" smtClean="0"/>
                        <a:t>Não obteve IP</a:t>
                      </a:r>
                      <a:r>
                        <a:rPr lang="pt-BR" sz="2400" baseline="0" dirty="0" smtClean="0"/>
                        <a:t> público</a:t>
                      </a:r>
                      <a:endParaRPr lang="pt-BR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dirty="0" smtClean="0"/>
                        <a:t>Não obteve IP</a:t>
                      </a:r>
                      <a:r>
                        <a:rPr lang="pt-BR" sz="2400" baseline="0" dirty="0" smtClean="0"/>
                        <a:t> público</a:t>
                      </a:r>
                      <a:endParaRPr lang="pt-BR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dirty="0" smtClean="0"/>
                        <a:t>Obteve IP</a:t>
                      </a:r>
                      <a:r>
                        <a:rPr lang="pt-BR" sz="2400" baseline="0" dirty="0" smtClean="0"/>
                        <a:t> público</a:t>
                      </a:r>
                      <a:endParaRPr lang="pt-BR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1051624"/>
                  </a:ext>
                </a:extLst>
              </a:tr>
            </a:tbl>
          </a:graphicData>
        </a:graphic>
      </p:graphicFrame>
      <p:sp>
        <p:nvSpPr>
          <p:cNvPr id="5" name="Espaço Reservado para Conteúdo 2"/>
          <p:cNvSpPr txBox="1">
            <a:spLocks/>
          </p:cNvSpPr>
          <p:nvPr/>
        </p:nvSpPr>
        <p:spPr>
          <a:xfrm>
            <a:off x="838200" y="3572828"/>
            <a:ext cx="10515600" cy="31962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 smtClean="0"/>
              <a:t>Planos Pré-pago</a:t>
            </a:r>
          </a:p>
          <a:p>
            <a:r>
              <a:rPr lang="pt-BR" dirty="0" smtClean="0"/>
              <a:t>Testes de velocidade:</a:t>
            </a:r>
          </a:p>
          <a:p>
            <a:pPr lvl="1"/>
            <a:r>
              <a:rPr lang="pt-BR" dirty="0" err="1" smtClean="0"/>
              <a:t>Speedtest</a:t>
            </a:r>
            <a:r>
              <a:rPr lang="pt-BR" dirty="0" smtClean="0"/>
              <a:t>: </a:t>
            </a:r>
          </a:p>
          <a:p>
            <a:pPr lvl="2"/>
            <a:r>
              <a:rPr lang="pt-BR" dirty="0" err="1" smtClean="0"/>
              <a:t>Ping</a:t>
            </a:r>
            <a:r>
              <a:rPr lang="pt-BR" dirty="0" smtClean="0"/>
              <a:t>: 89 </a:t>
            </a:r>
            <a:r>
              <a:rPr lang="pt-BR" dirty="0" err="1" smtClean="0"/>
              <a:t>ms</a:t>
            </a:r>
            <a:r>
              <a:rPr lang="pt-BR" dirty="0" smtClean="0"/>
              <a:t> </a:t>
            </a:r>
          </a:p>
          <a:p>
            <a:pPr lvl="2"/>
            <a:r>
              <a:rPr lang="pt-BR" dirty="0" smtClean="0"/>
              <a:t>Download: 2,96 Mbps </a:t>
            </a:r>
          </a:p>
          <a:p>
            <a:pPr lvl="2"/>
            <a:r>
              <a:rPr lang="pt-BR" dirty="0" smtClean="0"/>
              <a:t>Upload: 0,49 Mbps</a:t>
            </a:r>
          </a:p>
          <a:p>
            <a:pPr lvl="1"/>
            <a:r>
              <a:rPr lang="pt-BR" dirty="0" smtClean="0"/>
              <a:t>Fast.net</a:t>
            </a:r>
          </a:p>
          <a:p>
            <a:pPr lvl="2"/>
            <a:r>
              <a:rPr lang="pt-BR" dirty="0" smtClean="0"/>
              <a:t>Download: 2,3 Mbps</a:t>
            </a:r>
          </a:p>
          <a:p>
            <a:pPr lvl="2"/>
            <a:endParaRPr lang="pt-BR" dirty="0" smtClean="0"/>
          </a:p>
          <a:p>
            <a:endParaRPr lang="pt-BR" dirty="0" smtClean="0"/>
          </a:p>
        </p:txBody>
      </p:sp>
    </p:spTree>
    <p:extLst>
      <p:ext uri="{BB962C8B-B14F-4D97-AF65-F5344CB8AC3E}">
        <p14:creationId xmlns:p14="http://schemas.microsoft.com/office/powerpoint/2010/main" val="1458683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Testes Em Veículos</a:t>
            </a:r>
            <a:endParaRPr lang="pt-BR" b="1" dirty="0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362" y="1690688"/>
            <a:ext cx="10963275" cy="3571875"/>
          </a:xfrm>
          <a:prstGeom prst="rect">
            <a:avLst/>
          </a:prstGeom>
        </p:spPr>
      </p:pic>
      <p:sp>
        <p:nvSpPr>
          <p:cNvPr id="3" name="Retângulo 2"/>
          <p:cNvSpPr/>
          <p:nvPr/>
        </p:nvSpPr>
        <p:spPr>
          <a:xfrm>
            <a:off x="838200" y="6403460"/>
            <a:ext cx="55971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* Dados baseados em uma leitura completa dos sensores </a:t>
            </a:r>
          </a:p>
        </p:txBody>
      </p:sp>
      <p:sp>
        <p:nvSpPr>
          <p:cNvPr id="6" name="CaixaDeTexto 5"/>
          <p:cNvSpPr txBox="1"/>
          <p:nvPr/>
        </p:nvSpPr>
        <p:spPr>
          <a:xfrm>
            <a:off x="11224858" y="2164195"/>
            <a:ext cx="3898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 smtClean="0"/>
              <a:t>*</a:t>
            </a:r>
            <a:endParaRPr lang="pt-BR" sz="3200" b="1" dirty="0"/>
          </a:p>
        </p:txBody>
      </p:sp>
    </p:spTree>
    <p:extLst>
      <p:ext uri="{BB962C8B-B14F-4D97-AF65-F5344CB8AC3E}">
        <p14:creationId xmlns:p14="http://schemas.microsoft.com/office/powerpoint/2010/main" val="2983592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Experimentos De Falhas DTC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650875"/>
          </a:xfrm>
        </p:spPr>
        <p:txBody>
          <a:bodyPr/>
          <a:lstStyle/>
          <a:p>
            <a:r>
              <a:rPr lang="pt-BR" dirty="0" smtClean="0"/>
              <a:t>Recuperar códigos DTC</a:t>
            </a:r>
          </a:p>
          <a:p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341563"/>
            <a:ext cx="6762750" cy="41433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3350" y="2808288"/>
            <a:ext cx="4200525" cy="32099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94533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Experimentos De Falhas DTC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700" y="2170112"/>
            <a:ext cx="3190875" cy="46672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195512"/>
            <a:ext cx="4867275" cy="17049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690688"/>
            <a:ext cx="5257800" cy="650875"/>
          </a:xfrm>
        </p:spPr>
        <p:txBody>
          <a:bodyPr/>
          <a:lstStyle/>
          <a:p>
            <a:r>
              <a:rPr lang="pt-BR" dirty="0" smtClean="0"/>
              <a:t>Tela do Aplicativo</a:t>
            </a:r>
            <a:endParaRPr lang="pt-BR" dirty="0"/>
          </a:p>
        </p:txBody>
      </p:sp>
      <p:sp>
        <p:nvSpPr>
          <p:cNvPr id="8" name="Espaço Reservado para Conteúdo 2"/>
          <p:cNvSpPr txBox="1">
            <a:spLocks/>
          </p:cNvSpPr>
          <p:nvPr/>
        </p:nvSpPr>
        <p:spPr>
          <a:xfrm>
            <a:off x="5900738" y="1690687"/>
            <a:ext cx="5257800" cy="6508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 smtClean="0"/>
              <a:t>Notificações Recebidas</a:t>
            </a:r>
            <a:endParaRPr lang="pt-BR" dirty="0"/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9" y="4405311"/>
            <a:ext cx="4867275" cy="16764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81465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Comparação Dos </a:t>
            </a:r>
            <a:r>
              <a:rPr lang="pt-BR" b="1" dirty="0" smtClean="0"/>
              <a:t>Trabalhos</a:t>
            </a:r>
            <a:br>
              <a:rPr lang="pt-BR" b="1" dirty="0" smtClean="0"/>
            </a:b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1030802"/>
            <a:ext cx="8839200" cy="5827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130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b="1" dirty="0" smtClean="0"/>
              <a:t>Conclusões e Sugestões</a:t>
            </a:r>
            <a:endParaRPr lang="pt-BR" b="1" dirty="0"/>
          </a:p>
        </p:txBody>
      </p:sp>
    </p:spTree>
    <p:extLst>
      <p:ext uri="{BB962C8B-B14F-4D97-AF65-F5344CB8AC3E}">
        <p14:creationId xmlns:p14="http://schemas.microsoft.com/office/powerpoint/2010/main" val="3289488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Conclusões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Ferramentas utilizadas atenderam as necessidades da aplicação</a:t>
            </a:r>
          </a:p>
          <a:p>
            <a:r>
              <a:rPr lang="pt-BR" dirty="0" smtClean="0"/>
              <a:t>Biblioteca </a:t>
            </a:r>
            <a:r>
              <a:rPr lang="pt-BR" dirty="0" err="1" smtClean="0"/>
              <a:t>python-obd</a:t>
            </a:r>
            <a:r>
              <a:rPr lang="pt-BR" dirty="0" smtClean="0"/>
              <a:t> facilitou a implementação dos sensores e </a:t>
            </a:r>
            <a:r>
              <a:rPr lang="pt-BR" dirty="0" err="1" smtClean="0"/>
              <a:t>DTCs</a:t>
            </a:r>
            <a:endParaRPr lang="pt-BR" dirty="0" smtClean="0"/>
          </a:p>
          <a:p>
            <a:r>
              <a:rPr lang="pt-BR" dirty="0" smtClean="0"/>
              <a:t>Placa </a:t>
            </a:r>
            <a:r>
              <a:rPr lang="pt-BR" dirty="0" err="1" smtClean="0"/>
              <a:t>Raspberry</a:t>
            </a:r>
            <a:r>
              <a:rPr lang="pt-BR" dirty="0" smtClean="0"/>
              <a:t> </a:t>
            </a:r>
            <a:r>
              <a:rPr lang="pt-BR" dirty="0" err="1" smtClean="0"/>
              <a:t>Pi</a:t>
            </a:r>
            <a:r>
              <a:rPr lang="pt-BR" dirty="0" smtClean="0"/>
              <a:t> Zero W disponibiliza:</a:t>
            </a:r>
          </a:p>
          <a:p>
            <a:pPr lvl="1"/>
            <a:r>
              <a:rPr lang="pt-BR" dirty="0" smtClean="0"/>
              <a:t>Recursos necessários para o projeto</a:t>
            </a:r>
          </a:p>
          <a:p>
            <a:pPr lvl="1"/>
            <a:r>
              <a:rPr lang="pt-BR" dirty="0" smtClean="0"/>
              <a:t>Economicamente acessível</a:t>
            </a:r>
          </a:p>
          <a:p>
            <a:pPr lvl="1"/>
            <a:r>
              <a:rPr lang="pt-BR" dirty="0" smtClean="0"/>
              <a:t>Baixo consumo energético</a:t>
            </a:r>
          </a:p>
          <a:p>
            <a:r>
              <a:rPr lang="pt-BR" dirty="0" smtClean="0"/>
              <a:t>Importante por viabilizar uma forma de acesso ao veículo através da Internet</a:t>
            </a:r>
          </a:p>
          <a:p>
            <a:r>
              <a:rPr lang="pt-BR" dirty="0"/>
              <a:t>Objetivos do trabalho foram </a:t>
            </a:r>
            <a:r>
              <a:rPr lang="pt-BR" dirty="0" smtClean="0"/>
              <a:t>alcançados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55900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Sugestões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Utilizar a distância entre o veículo e smartphone para notificar possíveis furtos</a:t>
            </a:r>
          </a:p>
          <a:p>
            <a:r>
              <a:rPr lang="pt-BR" dirty="0" smtClean="0"/>
              <a:t>Alterar a potência do motor por meio do modo de diagnóstico 0x08</a:t>
            </a:r>
          </a:p>
          <a:p>
            <a:r>
              <a:rPr lang="pt-BR" dirty="0" smtClean="0"/>
              <a:t>Cortar o combustível no caso de furto</a:t>
            </a:r>
          </a:p>
          <a:p>
            <a:r>
              <a:rPr lang="pt-BR" dirty="0" smtClean="0"/>
              <a:t>Utilizar o módulo </a:t>
            </a:r>
            <a:r>
              <a:rPr lang="pt-BR" dirty="0" err="1" smtClean="0"/>
              <a:t>Pi</a:t>
            </a:r>
            <a:r>
              <a:rPr lang="pt-BR" dirty="0" smtClean="0"/>
              <a:t> </a:t>
            </a:r>
            <a:r>
              <a:rPr lang="pt-BR" dirty="0" err="1" smtClean="0"/>
              <a:t>Noir</a:t>
            </a:r>
            <a:r>
              <a:rPr lang="pt-BR" dirty="0" smtClean="0"/>
              <a:t> </a:t>
            </a:r>
            <a:r>
              <a:rPr lang="pt-BR" dirty="0" err="1" smtClean="0"/>
              <a:t>Camera</a:t>
            </a:r>
            <a:r>
              <a:rPr lang="pt-BR" dirty="0" smtClean="0"/>
              <a:t> para imagens noturnas</a:t>
            </a:r>
          </a:p>
          <a:p>
            <a:r>
              <a:rPr lang="pt-BR" dirty="0" smtClean="0"/>
              <a:t>Fazer </a:t>
            </a:r>
            <a:r>
              <a:rPr lang="pt-BR" dirty="0" smtClean="0"/>
              <a:t>uso de Inteligência Artificial para detectar manutenções e avarias</a:t>
            </a:r>
          </a:p>
          <a:p>
            <a:r>
              <a:rPr lang="pt-BR" dirty="0" smtClean="0"/>
              <a:t>Expandir a aplicação para atender veículos pesados como caminhões e ônibus pelo padrão </a:t>
            </a:r>
            <a:r>
              <a:rPr lang="pt-BR" dirty="0" err="1" smtClean="0"/>
              <a:t>Fleet</a:t>
            </a:r>
            <a:r>
              <a:rPr lang="pt-BR" dirty="0" smtClean="0"/>
              <a:t> Management System (FMS)</a:t>
            </a:r>
          </a:p>
        </p:txBody>
      </p:sp>
    </p:spTree>
    <p:extLst>
      <p:ext uri="{BB962C8B-B14F-4D97-AF65-F5344CB8AC3E}">
        <p14:creationId xmlns:p14="http://schemas.microsoft.com/office/powerpoint/2010/main" val="2395159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b="1" dirty="0" smtClean="0"/>
              <a:t>Demonstração</a:t>
            </a:r>
            <a:endParaRPr lang="pt-BR" b="1" dirty="0"/>
          </a:p>
        </p:txBody>
      </p:sp>
    </p:spTree>
    <p:extLst>
      <p:ext uri="{BB962C8B-B14F-4D97-AF65-F5344CB8AC3E}">
        <p14:creationId xmlns:p14="http://schemas.microsoft.com/office/powerpoint/2010/main" val="10028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Objetivos Específicos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lvl="0"/>
            <a:r>
              <a:rPr lang="pt-BR" sz="3500" dirty="0" smtClean="0"/>
              <a:t>Integrar </a:t>
            </a:r>
            <a:r>
              <a:rPr lang="pt-BR" sz="3500" dirty="0"/>
              <a:t>a placa </a:t>
            </a:r>
            <a:r>
              <a:rPr lang="pt-BR" sz="3500" dirty="0" err="1"/>
              <a:t>Raspberry</a:t>
            </a:r>
            <a:r>
              <a:rPr lang="pt-BR" sz="3500" dirty="0"/>
              <a:t> </a:t>
            </a:r>
            <a:r>
              <a:rPr lang="pt-BR" sz="3500" dirty="0" err="1"/>
              <a:t>Pi</a:t>
            </a:r>
            <a:r>
              <a:rPr lang="pt-BR" sz="3500" dirty="0"/>
              <a:t> Zero W com um módulo Global </a:t>
            </a:r>
            <a:r>
              <a:rPr lang="pt-BR" sz="3500" dirty="0" err="1"/>
              <a:t>Positioning</a:t>
            </a:r>
            <a:r>
              <a:rPr lang="pt-BR" sz="3500" dirty="0"/>
              <a:t> System (GPS), um adaptador ELM327 Bluetooth e uma </a:t>
            </a:r>
            <a:r>
              <a:rPr lang="pt-BR" sz="3500" dirty="0" smtClean="0"/>
              <a:t>câmera</a:t>
            </a:r>
          </a:p>
          <a:p>
            <a:r>
              <a:rPr lang="pt-BR" sz="3500" dirty="0" smtClean="0"/>
              <a:t>Desenvolver </a:t>
            </a:r>
            <a:r>
              <a:rPr lang="pt-BR" sz="3500" dirty="0"/>
              <a:t>um software embarcado no qual será possível verificar a localização atual do veículo, as últimas localizações, capturar imagens e disponibilizar informações da porta </a:t>
            </a:r>
            <a:r>
              <a:rPr lang="pt-BR" sz="3500" dirty="0" smtClean="0"/>
              <a:t>OBD</a:t>
            </a:r>
          </a:p>
          <a:p>
            <a:pPr lvl="0"/>
            <a:r>
              <a:rPr lang="pt-BR" sz="3500" dirty="0" smtClean="0"/>
              <a:t>Desenvolver </a:t>
            </a:r>
            <a:r>
              <a:rPr lang="pt-BR" sz="3500" dirty="0"/>
              <a:t>um aplicativo </a:t>
            </a:r>
            <a:r>
              <a:rPr lang="pt-BR" sz="3500" i="1" dirty="0"/>
              <a:t>mobile</a:t>
            </a:r>
            <a:r>
              <a:rPr lang="pt-BR" sz="3500" dirty="0"/>
              <a:t> para consultar as informações disponíveis pelo software </a:t>
            </a:r>
            <a:r>
              <a:rPr lang="pt-BR" sz="3500" dirty="0" smtClean="0"/>
              <a:t>embarcado</a:t>
            </a:r>
          </a:p>
          <a:p>
            <a:r>
              <a:rPr lang="pt-BR" sz="3500" dirty="0" smtClean="0"/>
              <a:t>Notificar </a:t>
            </a:r>
            <a:r>
              <a:rPr lang="pt-BR" sz="3500" dirty="0"/>
              <a:t>o usuário sobre falhas no motor retornadas pela porta </a:t>
            </a:r>
            <a:r>
              <a:rPr lang="pt-BR" sz="3500" dirty="0" smtClean="0"/>
              <a:t>OBD</a:t>
            </a:r>
            <a:endParaRPr lang="pt-BR" sz="3500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76669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b="1" dirty="0" smtClean="0"/>
              <a:t>Fundamentação Teórica</a:t>
            </a:r>
            <a:endParaRPr lang="pt-BR" b="1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4540593" y="3725606"/>
            <a:ext cx="3110814" cy="1655762"/>
          </a:xfrm>
        </p:spPr>
        <p:txBody>
          <a:bodyPr>
            <a:normAutofit fontScale="77500" lnSpcReduction="20000"/>
          </a:bodyPr>
          <a:lstStyle/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pt-BR" dirty="0" smtClean="0"/>
              <a:t>Internet das Coisas (</a:t>
            </a:r>
            <a:r>
              <a:rPr lang="pt-BR" dirty="0" err="1" smtClean="0"/>
              <a:t>IoT</a:t>
            </a:r>
            <a:r>
              <a:rPr lang="pt-BR" dirty="0" smtClean="0"/>
              <a:t>)</a:t>
            </a:r>
          </a:p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pt-BR" dirty="0" err="1" smtClean="0"/>
              <a:t>OnBoard</a:t>
            </a:r>
            <a:r>
              <a:rPr lang="pt-BR" dirty="0" smtClean="0"/>
              <a:t> </a:t>
            </a:r>
            <a:r>
              <a:rPr lang="pt-BR" dirty="0" err="1" smtClean="0"/>
              <a:t>Diagnostic</a:t>
            </a:r>
            <a:r>
              <a:rPr lang="pt-BR" dirty="0" smtClean="0"/>
              <a:t> (OBD)</a:t>
            </a:r>
            <a:endParaRPr lang="pt-BR" dirty="0"/>
          </a:p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pt-BR" dirty="0" err="1" smtClean="0"/>
              <a:t>Raspberry</a:t>
            </a:r>
            <a:r>
              <a:rPr lang="pt-BR" dirty="0" smtClean="0"/>
              <a:t> </a:t>
            </a:r>
            <a:r>
              <a:rPr lang="pt-BR" dirty="0" err="1" smtClean="0"/>
              <a:t>Pi</a:t>
            </a:r>
            <a:endParaRPr lang="pt-BR" dirty="0"/>
          </a:p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pt-BR" dirty="0" smtClean="0"/>
              <a:t>Trabalhos Correlatos</a:t>
            </a:r>
          </a:p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pt-BR" dirty="0" smtClean="0"/>
              <a:t>Ferramentas Atuais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54681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Internet das Coisas (</a:t>
            </a:r>
            <a:r>
              <a:rPr lang="pt-BR" b="1" dirty="0" err="1" smtClean="0"/>
              <a:t>IoT</a:t>
            </a:r>
            <a:r>
              <a:rPr lang="pt-BR" b="1" dirty="0" smtClean="0"/>
              <a:t>)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Termo difundido por Kevin Aston do MIT em 1999</a:t>
            </a:r>
          </a:p>
          <a:p>
            <a:r>
              <a:rPr lang="pt-BR" dirty="0" smtClean="0"/>
              <a:t>Controlar objetos remotamente</a:t>
            </a:r>
          </a:p>
          <a:p>
            <a:r>
              <a:rPr lang="pt-BR" dirty="0" smtClean="0"/>
              <a:t>Surgiu com a convergência de tecnologias:</a:t>
            </a:r>
          </a:p>
          <a:p>
            <a:pPr lvl="1"/>
            <a:r>
              <a:rPr lang="pt-BR" dirty="0" smtClean="0"/>
              <a:t>Redes sem fio</a:t>
            </a:r>
          </a:p>
          <a:p>
            <a:pPr lvl="1"/>
            <a:r>
              <a:rPr lang="pt-BR" dirty="0" smtClean="0"/>
              <a:t>Sistemas embarcados</a:t>
            </a:r>
            <a:endParaRPr lang="pt-BR" dirty="0"/>
          </a:p>
          <a:p>
            <a:r>
              <a:rPr lang="pt-BR" dirty="0" smtClean="0"/>
              <a:t>Principais componentes:</a:t>
            </a:r>
          </a:p>
          <a:p>
            <a:pPr lvl="1"/>
            <a:r>
              <a:rPr lang="pt-BR" dirty="0" smtClean="0"/>
              <a:t>As coisas (celulares, sensores, atuadores, computadores)</a:t>
            </a:r>
          </a:p>
          <a:p>
            <a:pPr lvl="1"/>
            <a:r>
              <a:rPr lang="pt-BR" dirty="0" smtClean="0"/>
              <a:t>Redes de comunicação</a:t>
            </a:r>
          </a:p>
          <a:p>
            <a:pPr lvl="1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1975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err="1" smtClean="0"/>
              <a:t>OnBoard</a:t>
            </a:r>
            <a:r>
              <a:rPr lang="pt-BR" b="1" dirty="0" smtClean="0"/>
              <a:t> </a:t>
            </a:r>
            <a:r>
              <a:rPr lang="pt-BR" b="1" dirty="0" err="1" smtClean="0"/>
              <a:t>Diagnostic</a:t>
            </a:r>
            <a:r>
              <a:rPr lang="pt-BR" b="1" dirty="0" smtClean="0"/>
              <a:t> (OBD)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825625"/>
            <a:ext cx="5451389" cy="4351338"/>
          </a:xfrm>
        </p:spPr>
        <p:txBody>
          <a:bodyPr/>
          <a:lstStyle/>
          <a:p>
            <a:r>
              <a:rPr lang="pt-BR" dirty="0" smtClean="0"/>
              <a:t>Disponível na maioria dos veículos</a:t>
            </a:r>
          </a:p>
          <a:p>
            <a:r>
              <a:rPr lang="pt-BR" dirty="0" smtClean="0"/>
              <a:t>Obrigatório na Europa e Estados Unidos a partir de 1996</a:t>
            </a:r>
          </a:p>
          <a:p>
            <a:r>
              <a:rPr lang="pt-BR" dirty="0" smtClean="0"/>
              <a:t>No Brasil em 2010</a:t>
            </a:r>
          </a:p>
          <a:p>
            <a:r>
              <a:rPr lang="pt-BR" dirty="0" smtClean="0"/>
              <a:t>Unidade de Controle Eletrônico (ECU)</a:t>
            </a:r>
          </a:p>
          <a:p>
            <a:r>
              <a:rPr lang="pt-BR" dirty="0" smtClean="0"/>
              <a:t>Luz de Mal Funcionamento (MIL)</a:t>
            </a:r>
          </a:p>
          <a:p>
            <a:endParaRPr lang="pt-BR" dirty="0" smtClean="0"/>
          </a:p>
          <a:p>
            <a:endParaRPr lang="pt-BR" dirty="0" smtClean="0"/>
          </a:p>
          <a:p>
            <a:endParaRPr lang="pt-BR" dirty="0" smtClean="0"/>
          </a:p>
          <a:p>
            <a:endParaRPr lang="pt-BR" dirty="0" smtClean="0"/>
          </a:p>
          <a:p>
            <a:endParaRPr lang="pt-BR" dirty="0" smtClean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3665" y="1556952"/>
            <a:ext cx="5935111" cy="3906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084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OBD1</a:t>
            </a:r>
            <a:endParaRPr lang="pt-BR" b="1" dirty="0"/>
          </a:p>
        </p:txBody>
      </p:sp>
      <p:sp>
        <p:nvSpPr>
          <p:cNvPr id="5" name="Espaço Reservado para Conteúdo 4"/>
          <p:cNvSpPr>
            <a:spLocks noGrp="1"/>
          </p:cNvSpPr>
          <p:nvPr>
            <p:ph idx="1"/>
          </p:nvPr>
        </p:nvSpPr>
        <p:spPr>
          <a:xfrm>
            <a:off x="838200" y="1825625"/>
            <a:ext cx="6316362" cy="4351338"/>
          </a:xfrm>
        </p:spPr>
        <p:txBody>
          <a:bodyPr/>
          <a:lstStyle/>
          <a:p>
            <a:r>
              <a:rPr lang="pt-BR" dirty="0" smtClean="0"/>
              <a:t>Falta de padronização entre os veículos</a:t>
            </a:r>
          </a:p>
          <a:p>
            <a:r>
              <a:rPr lang="pt-BR" dirty="0" smtClean="0"/>
              <a:t>Itens de diagnóstico</a:t>
            </a:r>
          </a:p>
          <a:p>
            <a:pPr lvl="1"/>
            <a:r>
              <a:rPr lang="pt-BR" dirty="0" smtClean="0"/>
              <a:t>Sensor de oxigênio</a:t>
            </a:r>
          </a:p>
          <a:p>
            <a:pPr lvl="1"/>
            <a:r>
              <a:rPr lang="pt-BR" smtClean="0"/>
              <a:t>Sistemas </a:t>
            </a:r>
            <a:r>
              <a:rPr lang="pt-BR" dirty="0" smtClean="0"/>
              <a:t>de combustível</a:t>
            </a:r>
            <a:r>
              <a:rPr lang="pt-BR" dirty="0"/>
              <a:t> </a:t>
            </a:r>
            <a:r>
              <a:rPr lang="pt-BR" dirty="0" smtClean="0"/>
              <a:t>e eletrônico</a:t>
            </a:r>
          </a:p>
          <a:p>
            <a:pPr lvl="1"/>
            <a:r>
              <a:rPr lang="pt-BR" dirty="0" smtClean="0"/>
              <a:t>Componentes eletrônicos</a:t>
            </a:r>
          </a:p>
          <a:p>
            <a:pPr lvl="1"/>
            <a:r>
              <a:rPr lang="pt-BR" dirty="0" smtClean="0"/>
              <a:t>Códigos de erro</a:t>
            </a:r>
          </a:p>
          <a:p>
            <a:endParaRPr lang="pt-BR" dirty="0"/>
          </a:p>
        </p:txBody>
      </p:sp>
      <p:pic>
        <p:nvPicPr>
          <p:cNvPr id="6" name="Espaço Reservado para Conteúdo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0956" y="1588764"/>
            <a:ext cx="4182844" cy="4825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472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2663</TotalTime>
  <Words>1801</Words>
  <Application>Microsoft Office PowerPoint</Application>
  <PresentationFormat>Widescreen</PresentationFormat>
  <Paragraphs>385</Paragraphs>
  <Slides>48</Slides>
  <Notes>14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48</vt:i4>
      </vt:variant>
    </vt:vector>
  </HeadingPairs>
  <TitlesOfParts>
    <vt:vector size="54" baseType="lpstr">
      <vt:lpstr>Arial</vt:lpstr>
      <vt:lpstr>Calibri</vt:lpstr>
      <vt:lpstr>Calibri Light</vt:lpstr>
      <vt:lpstr>Times New Roman</vt:lpstr>
      <vt:lpstr>Wingdings</vt:lpstr>
      <vt:lpstr>Tema do Office</vt:lpstr>
      <vt:lpstr>APLICAÇÃO PARA MONITORAMENTO VEICULAR EM TEMPO REAL</vt:lpstr>
      <vt:lpstr>Roteiro</vt:lpstr>
      <vt:lpstr>Motivação</vt:lpstr>
      <vt:lpstr>Objetivo Geral</vt:lpstr>
      <vt:lpstr>Objetivos Específicos</vt:lpstr>
      <vt:lpstr>Fundamentação Teórica</vt:lpstr>
      <vt:lpstr>Internet das Coisas (IoT)</vt:lpstr>
      <vt:lpstr>OnBoard Diagnostic (OBD)</vt:lpstr>
      <vt:lpstr>OBD1</vt:lpstr>
      <vt:lpstr>OBD2</vt:lpstr>
      <vt:lpstr>Adaptadores ELM327</vt:lpstr>
      <vt:lpstr>Adaptadores ELM327</vt:lpstr>
      <vt:lpstr>Protocolos de Comunicação</vt:lpstr>
      <vt:lpstr>Serviços de Diagnóstico</vt:lpstr>
      <vt:lpstr>Diagnostic Trouble Code (DTC)</vt:lpstr>
      <vt:lpstr>Raspberry Pi</vt:lpstr>
      <vt:lpstr>Trabalhos Correlatos e Ferramentas Atuais</vt:lpstr>
      <vt:lpstr>Gestão de Frota de Veículos – Pacheco (2016)</vt:lpstr>
      <vt:lpstr>Localização de veículos - Pina (2015)</vt:lpstr>
      <vt:lpstr>Findcar - Baumgarten (2016)</vt:lpstr>
      <vt:lpstr>OBD-JRP - Staroski (2016)</vt:lpstr>
      <vt:lpstr>Especificação</vt:lpstr>
      <vt:lpstr>Requisitos Funcionais</vt:lpstr>
      <vt:lpstr>Requisitos Não Funcionais</vt:lpstr>
      <vt:lpstr>Diagrama de caso de uso</vt:lpstr>
      <vt:lpstr>Diagrama de arquitetura</vt:lpstr>
      <vt:lpstr>Diagrama de atividades para inicialização do servidor </vt:lpstr>
      <vt:lpstr>Diagrama de atividades para sincronização de processos</vt:lpstr>
      <vt:lpstr>Implementação</vt:lpstr>
      <vt:lpstr>Construção do Hardware</vt:lpstr>
      <vt:lpstr>Esquema Elétrico</vt:lpstr>
      <vt:lpstr>Hardware Montado</vt:lpstr>
      <vt:lpstr>Técnicas e Ferramentas Utilizadas</vt:lpstr>
      <vt:lpstr>Simuladores De Central Automotiva</vt:lpstr>
      <vt:lpstr>Operacionalidade da Implementação</vt:lpstr>
      <vt:lpstr>Hardware Instalado</vt:lpstr>
      <vt:lpstr>Aplicativo Mobile</vt:lpstr>
      <vt:lpstr>Análise dos Resultados</vt:lpstr>
      <vt:lpstr>Modems 3G/4G</vt:lpstr>
      <vt:lpstr>Operadoras de Telefonia Móvel</vt:lpstr>
      <vt:lpstr>Testes Em Veículos</vt:lpstr>
      <vt:lpstr>Experimentos De Falhas DTC</vt:lpstr>
      <vt:lpstr>Experimentos De Falhas DTC</vt:lpstr>
      <vt:lpstr>Comparação Dos Trabalhos </vt:lpstr>
      <vt:lpstr>Conclusões e Sugestões</vt:lpstr>
      <vt:lpstr>Conclusões</vt:lpstr>
      <vt:lpstr>Sugestões</vt:lpstr>
      <vt:lpstr>Demonstração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Maicon Machado Gerardi da Silva</dc:creator>
  <cp:lastModifiedBy>Maicon</cp:lastModifiedBy>
  <cp:revision>109</cp:revision>
  <dcterms:created xsi:type="dcterms:W3CDTF">2017-11-28T14:10:23Z</dcterms:created>
  <dcterms:modified xsi:type="dcterms:W3CDTF">2017-12-08T12:23:19Z</dcterms:modified>
</cp:coreProperties>
</file>